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AEA32-3429-4F34-A5ED-8B99984800B2}" type="datetimeFigureOut">
              <a:rPr lang="lt-LT" smtClean="0"/>
              <a:pPr/>
              <a:t>2022-11-10</a:t>
            </a:fld>
            <a:endParaRPr lang="lt-LT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E83B-F14D-4A03-A11F-FAE4BFB97E2D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AEA32-3429-4F34-A5ED-8B99984800B2}" type="datetimeFigureOut">
              <a:rPr lang="lt-LT" smtClean="0"/>
              <a:pPr/>
              <a:t>2022-11-10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E83B-F14D-4A03-A11F-FAE4BFB97E2D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AEA32-3429-4F34-A5ED-8B99984800B2}" type="datetimeFigureOut">
              <a:rPr lang="lt-LT" smtClean="0"/>
              <a:pPr/>
              <a:t>2022-11-10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E83B-F14D-4A03-A11F-FAE4BFB97E2D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AEA32-3429-4F34-A5ED-8B99984800B2}" type="datetimeFigureOut">
              <a:rPr lang="lt-LT" smtClean="0"/>
              <a:pPr/>
              <a:t>2022-11-10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E83B-F14D-4A03-A11F-FAE4BFB97E2D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AEA32-3429-4F34-A5ED-8B99984800B2}" type="datetimeFigureOut">
              <a:rPr lang="lt-LT" smtClean="0"/>
              <a:pPr/>
              <a:t>2022-11-10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E83B-F14D-4A03-A11F-FAE4BFB97E2D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AEA32-3429-4F34-A5ED-8B99984800B2}" type="datetimeFigureOut">
              <a:rPr lang="lt-LT" smtClean="0"/>
              <a:pPr/>
              <a:t>2022-11-10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E83B-F14D-4A03-A11F-FAE4BFB97E2D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AEA32-3429-4F34-A5ED-8B99984800B2}" type="datetimeFigureOut">
              <a:rPr lang="lt-LT" smtClean="0"/>
              <a:pPr/>
              <a:t>2022-11-10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E83B-F14D-4A03-A11F-FAE4BFB97E2D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AEA32-3429-4F34-A5ED-8B99984800B2}" type="datetimeFigureOut">
              <a:rPr lang="lt-LT" smtClean="0"/>
              <a:pPr/>
              <a:t>2022-11-10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E83B-F14D-4A03-A11F-FAE4BFB97E2D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AEA32-3429-4F34-A5ED-8B99984800B2}" type="datetimeFigureOut">
              <a:rPr lang="lt-LT" smtClean="0"/>
              <a:pPr/>
              <a:t>2022-11-10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E83B-F14D-4A03-A11F-FAE4BFB97E2D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AEA32-3429-4F34-A5ED-8B99984800B2}" type="datetimeFigureOut">
              <a:rPr lang="lt-LT" smtClean="0"/>
              <a:pPr/>
              <a:t>2022-11-10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6E83B-F14D-4A03-A11F-FAE4BFB97E2D}" type="slidenum">
              <a:rPr lang="lt-LT" smtClean="0"/>
              <a:pPr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AEA32-3429-4F34-A5ED-8B99984800B2}" type="datetimeFigureOut">
              <a:rPr lang="lt-LT" smtClean="0"/>
              <a:pPr/>
              <a:t>2022-11-10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916E83B-F14D-4A03-A11F-FAE4BFB97E2D}" type="slidenum">
              <a:rPr lang="lt-LT" smtClean="0"/>
              <a:pPr/>
              <a:t>‹#›</a:t>
            </a:fld>
            <a:endParaRPr lang="lt-L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1BAEA32-3429-4F34-A5ED-8B99984800B2}" type="datetimeFigureOut">
              <a:rPr lang="lt-LT" smtClean="0"/>
              <a:pPr/>
              <a:t>2022-11-10</a:t>
            </a:fld>
            <a:endParaRPr lang="lt-LT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916E83B-F14D-4A03-A11F-FAE4BFB97E2D}" type="slidenum">
              <a:rPr lang="lt-LT" smtClean="0"/>
              <a:pPr/>
              <a:t>‹#›</a:t>
            </a:fld>
            <a:endParaRPr lang="lt-LT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lt-LT" sz="4400" dirty="0" smtClean="0"/>
              <a:t>Namų darbas: pamokos uždavinys</a:t>
            </a:r>
            <a:br>
              <a:rPr lang="lt-LT" sz="4400" dirty="0" smtClean="0"/>
            </a:br>
            <a:endParaRPr lang="lt-LT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t-LT" dirty="0" smtClean="0"/>
              <a:t>Laima Skripkaitė, 2020-11-30</a:t>
            </a:r>
            <a:endParaRPr lang="lt-L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dirty="0" smtClean="0">
                <a:latin typeface="Times New Roman" pitchFamily="18" charset="0"/>
                <a:cs typeface="Times New Roman" pitchFamily="18" charset="0"/>
              </a:rPr>
              <a:t>Tema. K. Paterson. „Smarkuolė Gilė Hopkins”. Kaip pasirinkti? Veikėjo vertinimas</a:t>
            </a:r>
            <a:endParaRPr lang="lt-LT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lt-LT" sz="2400" dirty="0" smtClean="0"/>
          </a:p>
          <a:p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Remdamiesi </a:t>
            </a:r>
            <a:r>
              <a:rPr lang="lt-LT" sz="2400" dirty="0">
                <a:latin typeface="Times New Roman" pitchFamily="18" charset="0"/>
                <a:cs typeface="Times New Roman" pitchFamily="18" charset="0"/>
              </a:rPr>
              <a:t>namuose perskaityta ištrauka ir asmenine patirtimi, mokiniai, dirbdami grupėmis bei diskutuodami, įvertins pagrindinės veikėjos Gilės pasirinkimą pagrįsdami ne mažiau kaip 4 argumentais. </a:t>
            </a:r>
            <a:endParaRPr lang="lt-LT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lt-LT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     ( </a:t>
            </a:r>
            <a:r>
              <a:rPr lang="lt-LT" sz="2400" dirty="0">
                <a:latin typeface="Times New Roman" pitchFamily="18" charset="0"/>
                <a:cs typeface="Times New Roman" pitchFamily="18" charset="0"/>
              </a:rPr>
              <a:t>puikus pasirengimo lygis; sintezė, įvertinimas)</a:t>
            </a:r>
          </a:p>
          <a:p>
            <a:endParaRPr lang="lt-LT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dirty="0">
                <a:latin typeface="Times New Roman" pitchFamily="18" charset="0"/>
                <a:cs typeface="Times New Roman" pitchFamily="18" charset="0"/>
              </a:rPr>
              <a:t>Tema. Nosinių balsių rašyba žodžių šaknyje (5 kl.)</a:t>
            </a:r>
            <a:br>
              <a:rPr lang="lt-LT" sz="2800" dirty="0">
                <a:latin typeface="Times New Roman" pitchFamily="18" charset="0"/>
                <a:cs typeface="Times New Roman" pitchFamily="18" charset="0"/>
              </a:rPr>
            </a:br>
            <a:endParaRPr lang="lt-LT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lt-LT" sz="2400" dirty="0" smtClean="0"/>
          </a:p>
          <a:p>
            <a:endParaRPr lang="lt-LT" sz="2400" dirty="0"/>
          </a:p>
          <a:p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Naudodamiesi </a:t>
            </a:r>
            <a:r>
              <a:rPr lang="lt-LT" sz="2400" dirty="0">
                <a:latin typeface="Times New Roman" pitchFamily="18" charset="0"/>
                <a:cs typeface="Times New Roman" pitchFamily="18" charset="0"/>
              </a:rPr>
              <a:t>taisyklėmis ir vadovėlio pavyzdžiais, mokiniai, dirbdami savarankiškai, žodyniniame diktante  </a:t>
            </a:r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(iš 20-ties žodžių) taisyklingai parašys ne </a:t>
            </a:r>
            <a:r>
              <a:rPr lang="lt-LT" sz="2400" dirty="0">
                <a:latin typeface="Times New Roman" pitchFamily="18" charset="0"/>
                <a:cs typeface="Times New Roman" pitchFamily="18" charset="0"/>
              </a:rPr>
              <a:t>mažiau kaip trečdalį </a:t>
            </a:r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žodžių. </a:t>
            </a:r>
          </a:p>
          <a:p>
            <a:endParaRPr lang="lt-LT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     (</a:t>
            </a:r>
            <a:r>
              <a:rPr lang="lt-LT" sz="2400" dirty="0">
                <a:latin typeface="Times New Roman" pitchFamily="18" charset="0"/>
                <a:cs typeface="Times New Roman" pitchFamily="18" charset="0"/>
              </a:rPr>
              <a:t>nepakankamas pasirengimo lygis; supratimas, žinios)</a:t>
            </a:r>
          </a:p>
          <a:p>
            <a:endParaRPr lang="lt-LT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dirty="0">
                <a:latin typeface="Times New Roman" pitchFamily="18" charset="0"/>
                <a:cs typeface="Times New Roman" pitchFamily="18" charset="0"/>
              </a:rPr>
              <a:t>Tema. Mitologinių sakmių sekimas (6 kl.)</a:t>
            </a:r>
            <a:r>
              <a:rPr lang="lt-LT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lt-LT" sz="2400" dirty="0">
                <a:latin typeface="Times New Roman" pitchFamily="18" charset="0"/>
                <a:cs typeface="Times New Roman" pitchFamily="18" charset="0"/>
              </a:rPr>
            </a:br>
            <a:endParaRPr lang="lt-LT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lt-LT" sz="2400" dirty="0" smtClean="0"/>
          </a:p>
          <a:p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Pajausdami </a:t>
            </a:r>
            <a:r>
              <a:rPr lang="lt-LT" sz="2400" dirty="0">
                <a:latin typeface="Times New Roman" pitchFamily="18" charset="0"/>
                <a:cs typeface="Times New Roman" pitchFamily="18" charset="0"/>
              </a:rPr>
              <a:t>netradicinės aplinkos detales ir sakmiškos aplinkos atmosferą</a:t>
            </a:r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, savarankiškai pasirinkę ir </a:t>
            </a:r>
            <a:r>
              <a:rPr lang="lt-LT" sz="2400" dirty="0">
                <a:latin typeface="Times New Roman" pitchFamily="18" charset="0"/>
                <a:cs typeface="Times New Roman" pitchFamily="18" charset="0"/>
              </a:rPr>
              <a:t>pasiruošę namuose, mokiniai, </a:t>
            </a:r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įtaigiai, </a:t>
            </a:r>
            <a:r>
              <a:rPr lang="lt-LT" sz="2400" dirty="0">
                <a:latin typeface="Times New Roman" pitchFamily="18" charset="0"/>
                <a:cs typeface="Times New Roman" pitchFamily="18" charset="0"/>
              </a:rPr>
              <a:t>įtikinamai (pagal iš anksto žinomus kriterijus) paseks po vieną mitologinę sakmę ir pagal pateiktą lentelę vertins draugų darbą</a:t>
            </a:r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lt-LT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    (</a:t>
            </a:r>
            <a:r>
              <a:rPr lang="lt-LT" sz="2400" dirty="0">
                <a:latin typeface="Times New Roman" pitchFamily="18" charset="0"/>
                <a:cs typeface="Times New Roman" pitchFamily="18" charset="0"/>
              </a:rPr>
              <a:t>vidutiniškas </a:t>
            </a:r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t-LT" sz="2400" dirty="0">
                <a:latin typeface="Times New Roman" pitchFamily="18" charset="0"/>
                <a:cs typeface="Times New Roman" pitchFamily="18" charset="0"/>
              </a:rPr>
              <a:t>pasirengimo lygis; žinios, vertinimas)</a:t>
            </a:r>
          </a:p>
          <a:p>
            <a:pPr>
              <a:buNone/>
            </a:pPr>
            <a:r>
              <a:rPr lang="lt-LT" sz="2400" dirty="0"/>
              <a:t> </a:t>
            </a:r>
          </a:p>
          <a:p>
            <a:endParaRPr lang="lt-LT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dirty="0">
                <a:latin typeface="Times New Roman" pitchFamily="18" charset="0"/>
                <a:cs typeface="Times New Roman" pitchFamily="18" charset="0"/>
              </a:rPr>
              <a:t>Tema. Mįslės ir minklės (5 kl.)</a:t>
            </a:r>
            <a:br>
              <a:rPr lang="lt-LT" sz="2800" dirty="0">
                <a:latin typeface="Times New Roman" pitchFamily="18" charset="0"/>
                <a:cs typeface="Times New Roman" pitchFamily="18" charset="0"/>
              </a:rPr>
            </a:br>
            <a:endParaRPr lang="lt-LT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lt-LT" sz="2400" dirty="0" smtClean="0"/>
          </a:p>
          <a:p>
            <a:endParaRPr lang="lt-LT" sz="2400" dirty="0"/>
          </a:p>
          <a:p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Remdamiesi </a:t>
            </a:r>
            <a:r>
              <a:rPr lang="lt-LT" sz="2400" dirty="0">
                <a:latin typeface="Times New Roman" pitchFamily="18" charset="0"/>
                <a:cs typeface="Times New Roman" pitchFamily="18" charset="0"/>
              </a:rPr>
              <a:t>pamokoje išnagrinėta medžiaga, mokiniai, dirbdami poromis, pavartodami personifikaciją (įasmeninimą), sukurs ne mažiau kaip 5 mįsles</a:t>
            </a:r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lt-LT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     (puikus pasirengimo lygis; sintezė...)</a:t>
            </a:r>
            <a:endParaRPr lang="lt-LT" sz="2400" dirty="0">
              <a:latin typeface="Times New Roman" pitchFamily="18" charset="0"/>
              <a:cs typeface="Times New Roman" pitchFamily="18" charset="0"/>
            </a:endParaRPr>
          </a:p>
          <a:p>
            <a:endParaRPr lang="lt-LT" sz="2400" dirty="0"/>
          </a:p>
          <a:p>
            <a:endParaRPr lang="lt-LT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t-LT" sz="2800" dirty="0">
                <a:latin typeface="Times New Roman" pitchFamily="18" charset="0"/>
                <a:cs typeface="Times New Roman" pitchFamily="18" charset="0"/>
              </a:rPr>
              <a:t>Tema. J. Gorderis. „Kortų paslaptis“ (ištrauka): kelionė į </a:t>
            </a:r>
            <a:r>
              <a:rPr lang="lt-LT" sz="2800" dirty="0" smtClean="0">
                <a:latin typeface="Times New Roman" pitchFamily="18" charset="0"/>
                <a:cs typeface="Times New Roman" pitchFamily="18" charset="0"/>
              </a:rPr>
              <a:t>save</a:t>
            </a:r>
            <a:br>
              <a:rPr lang="lt-LT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lt-LT" sz="2800" dirty="0" smtClean="0">
                <a:latin typeface="Times New Roman" pitchFamily="18" charset="0"/>
                <a:cs typeface="Times New Roman" pitchFamily="18" charset="0"/>
              </a:rPr>
              <a:t> (7 kl.)</a:t>
            </a:r>
            <a:r>
              <a:rPr lang="lt-LT" sz="2800" dirty="0"/>
              <a:t/>
            </a:r>
            <a:br>
              <a:rPr lang="lt-LT" sz="2800" dirty="0"/>
            </a:br>
            <a:endParaRPr lang="lt-LT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lt-LT" sz="2400" dirty="0" smtClean="0"/>
          </a:p>
          <a:p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Remdamiesi  </a:t>
            </a:r>
            <a:r>
              <a:rPr lang="lt-LT" sz="2400" dirty="0">
                <a:latin typeface="Times New Roman" pitchFamily="18" charset="0"/>
                <a:cs typeface="Times New Roman" pitchFamily="18" charset="0"/>
              </a:rPr>
              <a:t>perskaityta ištrauka, mokiniai, dirbdami poromis, iš nurodytos teksto vietos perfrazuos filosofines mintis ir sukurs, užrašys bei paaiškins ne mažiau kaip tris patarimus, kuriais galės remtis gyvenime</a:t>
            </a:r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lt-LT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lt-LT" sz="2400" dirty="0" smtClean="0">
                <a:latin typeface="Times New Roman" pitchFamily="18" charset="0"/>
                <a:cs typeface="Times New Roman" pitchFamily="18" charset="0"/>
              </a:rPr>
              <a:t>      (</a:t>
            </a:r>
            <a:r>
              <a:rPr lang="lt-LT" sz="2400" dirty="0">
                <a:latin typeface="Times New Roman" pitchFamily="18" charset="0"/>
                <a:cs typeface="Times New Roman" pitchFamily="18" charset="0"/>
              </a:rPr>
              <a:t>vidutiniškas pasirengimo lygis; supratimas, taikymas, sintezė)</a:t>
            </a:r>
          </a:p>
          <a:p>
            <a:endParaRPr lang="lt-LT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132</TotalTime>
  <Words>280</Words>
  <Application>Microsoft Office PowerPoint</Application>
  <PresentationFormat>Demonstracija ekrane (4:3)</PresentationFormat>
  <Paragraphs>30</Paragraphs>
  <Slides>6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4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6</vt:i4>
      </vt:variant>
    </vt:vector>
  </HeadingPairs>
  <TitlesOfParts>
    <vt:vector size="11" baseType="lpstr">
      <vt:lpstr>Calibri</vt:lpstr>
      <vt:lpstr>Constantia</vt:lpstr>
      <vt:lpstr>Times New Roman</vt:lpstr>
      <vt:lpstr>Wingdings 2</vt:lpstr>
      <vt:lpstr>Flow</vt:lpstr>
      <vt:lpstr>Namų darbas: pamokos uždavinys </vt:lpstr>
      <vt:lpstr>Tema. K. Paterson. „Smarkuolė Gilė Hopkins”. Kaip pasirinkti? Veikėjo vertinimas</vt:lpstr>
      <vt:lpstr>Tema. Nosinių balsių rašyba žodžių šaknyje (5 kl.) </vt:lpstr>
      <vt:lpstr>Tema. Mitologinių sakmių sekimas (6 kl.) </vt:lpstr>
      <vt:lpstr>Tema. Mįslės ir minklės (5 kl.) </vt:lpstr>
      <vt:lpstr>Tema. J. Gorderis. „Kortų paslaptis“ (ištrauka): kelionė į save  (7 kl.)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Namų darbas</dc:title>
  <dc:creator>User</dc:creator>
  <cp:lastModifiedBy>Sekretorė</cp:lastModifiedBy>
  <cp:revision>14</cp:revision>
  <dcterms:created xsi:type="dcterms:W3CDTF">2020-11-28T19:04:03Z</dcterms:created>
  <dcterms:modified xsi:type="dcterms:W3CDTF">2022-11-10T11:14:02Z</dcterms:modified>
</cp:coreProperties>
</file>