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95" r:id="rId2"/>
    <p:sldId id="286" r:id="rId3"/>
    <p:sldId id="287" r:id="rId4"/>
    <p:sldId id="292" r:id="rId5"/>
    <p:sldId id="290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A89C09-095E-459F-8C48-D3F5BDCD59C6}" type="doc">
      <dgm:prSet loTypeId="urn:microsoft.com/office/officeart/2005/8/layout/matrix1" loCatId="matrix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A64ACB-D12F-45E1-840B-522118D7F1B2}">
      <dgm:prSet phldrT="[Text]" custT="1"/>
      <dgm:spPr/>
      <dgm:t>
        <a:bodyPr/>
        <a:lstStyle/>
        <a:p>
          <a:r>
            <a:rPr lang="en-US" sz="1800" dirty="0" smtClean="0"/>
            <a:t>SAKM</a:t>
          </a:r>
          <a:r>
            <a:rPr lang="lt-LT" sz="1800" dirty="0" smtClean="0"/>
            <a:t>Ė</a:t>
          </a:r>
          <a:endParaRPr lang="en-US" sz="1800" dirty="0"/>
        </a:p>
      </dgm:t>
    </dgm:pt>
    <dgm:pt modelId="{5FEA3B70-BEFC-4EE9-98D8-4C15849263A0}" type="parTrans" cxnId="{0665AD41-EC25-4E8B-80D4-A46721639638}">
      <dgm:prSet/>
      <dgm:spPr/>
      <dgm:t>
        <a:bodyPr/>
        <a:lstStyle/>
        <a:p>
          <a:endParaRPr lang="en-US"/>
        </a:p>
      </dgm:t>
    </dgm:pt>
    <dgm:pt modelId="{77233FB9-FA72-4906-B6BD-FDBD04357084}" type="sibTrans" cxnId="{0665AD41-EC25-4E8B-80D4-A46721639638}">
      <dgm:prSet/>
      <dgm:spPr/>
      <dgm:t>
        <a:bodyPr/>
        <a:lstStyle/>
        <a:p>
          <a:endParaRPr lang="en-US"/>
        </a:p>
      </dgm:t>
    </dgm:pt>
    <dgm:pt modelId="{A12B81C1-0E74-4456-97B9-53B2DD621E64}">
      <dgm:prSet phldrT="[Text]" custT="1"/>
      <dgm:spPr/>
      <dgm:t>
        <a:bodyPr/>
        <a:lstStyle/>
        <a:p>
          <a:r>
            <a:rPr lang="lt-LT" sz="1800" dirty="0" smtClean="0"/>
            <a:t>Ar pasakojimas atitinka sakmės žanrą (sakmiška vieta, veikėjai, tikroviškumo įspūdis).</a:t>
          </a:r>
          <a:endParaRPr lang="en-US" sz="1800" dirty="0"/>
        </a:p>
      </dgm:t>
    </dgm:pt>
    <dgm:pt modelId="{0237148B-374A-48E4-A94F-C6D3C48CE7C9}" type="parTrans" cxnId="{B5D88335-85B9-4066-AD54-B3EBF3C17623}">
      <dgm:prSet/>
      <dgm:spPr/>
      <dgm:t>
        <a:bodyPr/>
        <a:lstStyle/>
        <a:p>
          <a:endParaRPr lang="en-US"/>
        </a:p>
      </dgm:t>
    </dgm:pt>
    <dgm:pt modelId="{E26CD41C-7009-4C46-B303-9E9B137A082E}" type="sibTrans" cxnId="{B5D88335-85B9-4066-AD54-B3EBF3C17623}">
      <dgm:prSet/>
      <dgm:spPr/>
      <dgm:t>
        <a:bodyPr/>
        <a:lstStyle/>
        <a:p>
          <a:endParaRPr lang="en-US"/>
        </a:p>
      </dgm:t>
    </dgm:pt>
    <dgm:pt modelId="{96AF6C59-120B-4887-AB09-F8BDE2CE92F9}">
      <dgm:prSet phldrT="[Text]" custT="1"/>
      <dgm:spPr/>
      <dgm:t>
        <a:bodyPr/>
        <a:lstStyle/>
        <a:p>
          <a:r>
            <a:rPr lang="lt-LT" sz="1800" dirty="0" smtClean="0"/>
            <a:t>Pasakojimo sklandumas, rišlumas.</a:t>
          </a:r>
          <a:endParaRPr lang="en-US" sz="1800" dirty="0"/>
        </a:p>
      </dgm:t>
    </dgm:pt>
    <dgm:pt modelId="{07891014-BBB3-4A01-851A-6C4A512313CB}" type="parTrans" cxnId="{4DDDBE8A-7BF7-420E-820E-D0086B53C4C2}">
      <dgm:prSet/>
      <dgm:spPr/>
      <dgm:t>
        <a:bodyPr/>
        <a:lstStyle/>
        <a:p>
          <a:endParaRPr lang="en-US"/>
        </a:p>
      </dgm:t>
    </dgm:pt>
    <dgm:pt modelId="{BE8F38C2-3C1A-476A-8B8F-554AB9676194}" type="sibTrans" cxnId="{4DDDBE8A-7BF7-420E-820E-D0086B53C4C2}">
      <dgm:prSet/>
      <dgm:spPr/>
      <dgm:t>
        <a:bodyPr/>
        <a:lstStyle/>
        <a:p>
          <a:endParaRPr lang="en-US"/>
        </a:p>
      </dgm:t>
    </dgm:pt>
    <dgm:pt modelId="{EC10168D-4D2D-416B-A096-2E3C0060C1DE}">
      <dgm:prSet phldrT="[Text]" custT="1"/>
      <dgm:spPr/>
      <dgm:t>
        <a:bodyPr/>
        <a:lstStyle/>
        <a:p>
          <a:r>
            <a:rPr lang="lt-LT" sz="1800" dirty="0" smtClean="0"/>
            <a:t>Kalbos taisyklingumas. </a:t>
          </a:r>
          <a:endParaRPr lang="en-US" sz="1800" dirty="0"/>
        </a:p>
      </dgm:t>
    </dgm:pt>
    <dgm:pt modelId="{C31A4BD3-9178-4CE8-AB61-0FBA0BA9E2A8}" type="parTrans" cxnId="{9C1B4F65-C20A-4AB8-8210-5CAC7C7D34DB}">
      <dgm:prSet/>
      <dgm:spPr/>
      <dgm:t>
        <a:bodyPr/>
        <a:lstStyle/>
        <a:p>
          <a:endParaRPr lang="en-US"/>
        </a:p>
      </dgm:t>
    </dgm:pt>
    <dgm:pt modelId="{32260170-B5C5-467C-BDBD-9BED104C5E59}" type="sibTrans" cxnId="{9C1B4F65-C20A-4AB8-8210-5CAC7C7D34DB}">
      <dgm:prSet/>
      <dgm:spPr/>
      <dgm:t>
        <a:bodyPr/>
        <a:lstStyle/>
        <a:p>
          <a:endParaRPr lang="en-US"/>
        </a:p>
      </dgm:t>
    </dgm:pt>
    <dgm:pt modelId="{E388C965-4FEC-4195-A383-7828CEAA3462}">
      <dgm:prSet phldrT="[Text]" phldr="1"/>
      <dgm:spPr/>
      <dgm:t>
        <a:bodyPr/>
        <a:lstStyle/>
        <a:p>
          <a:endParaRPr lang="en-US"/>
        </a:p>
      </dgm:t>
    </dgm:pt>
    <dgm:pt modelId="{C8C7CB07-1BC4-4174-B9EC-ED181F95AD97}" type="parTrans" cxnId="{36770A9E-71CB-471C-87DF-9611CEC3290D}">
      <dgm:prSet/>
      <dgm:spPr/>
      <dgm:t>
        <a:bodyPr/>
        <a:lstStyle/>
        <a:p>
          <a:endParaRPr lang="en-US"/>
        </a:p>
      </dgm:t>
    </dgm:pt>
    <dgm:pt modelId="{84671F89-ADC4-4BEA-AAC5-31CB991EF2FA}" type="sibTrans" cxnId="{36770A9E-71CB-471C-87DF-9611CEC3290D}">
      <dgm:prSet/>
      <dgm:spPr/>
      <dgm:t>
        <a:bodyPr/>
        <a:lstStyle/>
        <a:p>
          <a:endParaRPr lang="en-US"/>
        </a:p>
      </dgm:t>
    </dgm:pt>
    <dgm:pt modelId="{738044E0-3E14-4CE8-AE42-B33D8AC9BB40}">
      <dgm:prSet custT="1"/>
      <dgm:spPr/>
      <dgm:t>
        <a:bodyPr/>
        <a:lstStyle/>
        <a:p>
          <a:r>
            <a:rPr lang="lt-LT" sz="1800" dirty="0" smtClean="0"/>
            <a:t>Pasakojimo įtaigumas, bendravimas su auditorija, sakmiškos nuotaikos kūrimas.</a:t>
          </a:r>
          <a:endParaRPr lang="en-US" sz="1800" dirty="0" smtClean="0"/>
        </a:p>
      </dgm:t>
    </dgm:pt>
    <dgm:pt modelId="{2FD312B5-AB54-4C10-8B9E-CF4858735FA3}" type="parTrans" cxnId="{4FFA918F-DD44-4C09-8492-95C466F20F07}">
      <dgm:prSet/>
      <dgm:spPr/>
      <dgm:t>
        <a:bodyPr/>
        <a:lstStyle/>
        <a:p>
          <a:endParaRPr lang="en-US"/>
        </a:p>
      </dgm:t>
    </dgm:pt>
    <dgm:pt modelId="{C916BD3D-C143-434F-9322-448555A71F60}" type="sibTrans" cxnId="{4FFA918F-DD44-4C09-8492-95C466F20F07}">
      <dgm:prSet/>
      <dgm:spPr/>
      <dgm:t>
        <a:bodyPr/>
        <a:lstStyle/>
        <a:p>
          <a:endParaRPr lang="en-US"/>
        </a:p>
      </dgm:t>
    </dgm:pt>
    <dgm:pt modelId="{CEAFA389-2D4F-4BFE-8170-C4B1F2EDE9D6}" type="pres">
      <dgm:prSet presAssocID="{8EA89C09-095E-459F-8C48-D3F5BDCD59C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D94FBD-61E3-44B8-A9E2-BBC8550D17CF}" type="pres">
      <dgm:prSet presAssocID="{8EA89C09-095E-459F-8C48-D3F5BDCD59C6}" presName="matrix" presStyleCnt="0"/>
      <dgm:spPr/>
    </dgm:pt>
    <dgm:pt modelId="{FD10690A-669B-45DD-9AED-693BDDDBA1DC}" type="pres">
      <dgm:prSet presAssocID="{8EA89C09-095E-459F-8C48-D3F5BDCD59C6}" presName="tile1" presStyleLbl="node1" presStyleIdx="0" presStyleCnt="4"/>
      <dgm:spPr/>
      <dgm:t>
        <a:bodyPr/>
        <a:lstStyle/>
        <a:p>
          <a:endParaRPr lang="en-US"/>
        </a:p>
      </dgm:t>
    </dgm:pt>
    <dgm:pt modelId="{A76A51E7-CF6A-4BB4-A15A-38C4FD9D221C}" type="pres">
      <dgm:prSet presAssocID="{8EA89C09-095E-459F-8C48-D3F5BDCD59C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5586B3-9A71-478E-903F-00158A360A10}" type="pres">
      <dgm:prSet presAssocID="{8EA89C09-095E-459F-8C48-D3F5BDCD59C6}" presName="tile2" presStyleLbl="node1" presStyleIdx="1" presStyleCnt="4"/>
      <dgm:spPr/>
      <dgm:t>
        <a:bodyPr/>
        <a:lstStyle/>
        <a:p>
          <a:endParaRPr lang="en-US"/>
        </a:p>
      </dgm:t>
    </dgm:pt>
    <dgm:pt modelId="{07A5A337-32AD-43FE-B1D3-528F92C7A3DD}" type="pres">
      <dgm:prSet presAssocID="{8EA89C09-095E-459F-8C48-D3F5BDCD59C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C11A17-E46A-4C43-89DF-E0ACA5E164D8}" type="pres">
      <dgm:prSet presAssocID="{8EA89C09-095E-459F-8C48-D3F5BDCD59C6}" presName="tile3" presStyleLbl="node1" presStyleIdx="2" presStyleCnt="4"/>
      <dgm:spPr/>
      <dgm:t>
        <a:bodyPr/>
        <a:lstStyle/>
        <a:p>
          <a:endParaRPr lang="en-US"/>
        </a:p>
      </dgm:t>
    </dgm:pt>
    <dgm:pt modelId="{891DFF23-829E-469F-AD5C-7168A06D54FE}" type="pres">
      <dgm:prSet presAssocID="{8EA89C09-095E-459F-8C48-D3F5BDCD59C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13D9D4-696C-42E5-8FDE-5E2662D47195}" type="pres">
      <dgm:prSet presAssocID="{8EA89C09-095E-459F-8C48-D3F5BDCD59C6}" presName="tile4" presStyleLbl="node1" presStyleIdx="3" presStyleCnt="4"/>
      <dgm:spPr/>
      <dgm:t>
        <a:bodyPr/>
        <a:lstStyle/>
        <a:p>
          <a:endParaRPr lang="en-US"/>
        </a:p>
      </dgm:t>
    </dgm:pt>
    <dgm:pt modelId="{21939FAE-7DCF-4D6D-B9A8-3FC29CB92BDB}" type="pres">
      <dgm:prSet presAssocID="{8EA89C09-095E-459F-8C48-D3F5BDCD59C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CDC789-A965-4C58-9843-ADB6DAE05FC8}" type="pres">
      <dgm:prSet presAssocID="{8EA89C09-095E-459F-8C48-D3F5BDCD59C6}" presName="centerTile" presStyleLbl="fgShp" presStyleIdx="0" presStyleCnt="1" custLinFactNeighborX="183" custLinFactNeighborY="333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41B84F9E-DFB5-477E-9A20-11F7D6782D85}" type="presOf" srcId="{EC10168D-4D2D-416B-A096-2E3C0060C1DE}" destId="{891DFF23-829E-469F-AD5C-7168A06D54FE}" srcOrd="1" destOrd="0" presId="urn:microsoft.com/office/officeart/2005/8/layout/matrix1"/>
    <dgm:cxn modelId="{C0CBAFD8-ADDD-4FF6-AE9D-A9A0CAFD35CF}" type="presOf" srcId="{96AF6C59-120B-4887-AB09-F8BDE2CE92F9}" destId="{035586B3-9A71-478E-903F-00158A360A10}" srcOrd="0" destOrd="0" presId="urn:microsoft.com/office/officeart/2005/8/layout/matrix1"/>
    <dgm:cxn modelId="{109DA257-998E-4D57-9153-179117270C02}" type="presOf" srcId="{738044E0-3E14-4CE8-AE42-B33D8AC9BB40}" destId="{8B13D9D4-696C-42E5-8FDE-5E2662D47195}" srcOrd="0" destOrd="0" presId="urn:microsoft.com/office/officeart/2005/8/layout/matrix1"/>
    <dgm:cxn modelId="{4FFA918F-DD44-4C09-8492-95C466F20F07}" srcId="{46A64ACB-D12F-45E1-840B-522118D7F1B2}" destId="{738044E0-3E14-4CE8-AE42-B33D8AC9BB40}" srcOrd="3" destOrd="0" parTransId="{2FD312B5-AB54-4C10-8B9E-CF4858735FA3}" sibTransId="{C916BD3D-C143-434F-9322-448555A71F60}"/>
    <dgm:cxn modelId="{9C1B4F65-C20A-4AB8-8210-5CAC7C7D34DB}" srcId="{46A64ACB-D12F-45E1-840B-522118D7F1B2}" destId="{EC10168D-4D2D-416B-A096-2E3C0060C1DE}" srcOrd="2" destOrd="0" parTransId="{C31A4BD3-9178-4CE8-AB61-0FBA0BA9E2A8}" sibTransId="{32260170-B5C5-467C-BDBD-9BED104C5E59}"/>
    <dgm:cxn modelId="{C3B70AFE-48B8-4AA3-9708-6A015453154A}" type="presOf" srcId="{EC10168D-4D2D-416B-A096-2E3C0060C1DE}" destId="{49C11A17-E46A-4C43-89DF-E0ACA5E164D8}" srcOrd="0" destOrd="0" presId="urn:microsoft.com/office/officeart/2005/8/layout/matrix1"/>
    <dgm:cxn modelId="{36770A9E-71CB-471C-87DF-9611CEC3290D}" srcId="{46A64ACB-D12F-45E1-840B-522118D7F1B2}" destId="{E388C965-4FEC-4195-A383-7828CEAA3462}" srcOrd="4" destOrd="0" parTransId="{C8C7CB07-1BC4-4174-B9EC-ED181F95AD97}" sibTransId="{84671F89-ADC4-4BEA-AAC5-31CB991EF2FA}"/>
    <dgm:cxn modelId="{A2893B66-38EE-4924-9AAF-082003C578C4}" type="presOf" srcId="{A12B81C1-0E74-4456-97B9-53B2DD621E64}" destId="{FD10690A-669B-45DD-9AED-693BDDDBA1DC}" srcOrd="0" destOrd="0" presId="urn:microsoft.com/office/officeart/2005/8/layout/matrix1"/>
    <dgm:cxn modelId="{41B44274-A777-4CF0-B418-F2B4B620DBFC}" type="presOf" srcId="{A12B81C1-0E74-4456-97B9-53B2DD621E64}" destId="{A76A51E7-CF6A-4BB4-A15A-38C4FD9D221C}" srcOrd="1" destOrd="0" presId="urn:microsoft.com/office/officeart/2005/8/layout/matrix1"/>
    <dgm:cxn modelId="{7EBE3646-0ECB-402F-BAA1-FB64974F6D68}" type="presOf" srcId="{46A64ACB-D12F-45E1-840B-522118D7F1B2}" destId="{45CDC789-A965-4C58-9843-ADB6DAE05FC8}" srcOrd="0" destOrd="0" presId="urn:microsoft.com/office/officeart/2005/8/layout/matrix1"/>
    <dgm:cxn modelId="{B5D88335-85B9-4066-AD54-B3EBF3C17623}" srcId="{46A64ACB-D12F-45E1-840B-522118D7F1B2}" destId="{A12B81C1-0E74-4456-97B9-53B2DD621E64}" srcOrd="0" destOrd="0" parTransId="{0237148B-374A-48E4-A94F-C6D3C48CE7C9}" sibTransId="{E26CD41C-7009-4C46-B303-9E9B137A082E}"/>
    <dgm:cxn modelId="{4DDDBE8A-7BF7-420E-820E-D0086B53C4C2}" srcId="{46A64ACB-D12F-45E1-840B-522118D7F1B2}" destId="{96AF6C59-120B-4887-AB09-F8BDE2CE92F9}" srcOrd="1" destOrd="0" parTransId="{07891014-BBB3-4A01-851A-6C4A512313CB}" sibTransId="{BE8F38C2-3C1A-476A-8B8F-554AB9676194}"/>
    <dgm:cxn modelId="{0665AD41-EC25-4E8B-80D4-A46721639638}" srcId="{8EA89C09-095E-459F-8C48-D3F5BDCD59C6}" destId="{46A64ACB-D12F-45E1-840B-522118D7F1B2}" srcOrd="0" destOrd="0" parTransId="{5FEA3B70-BEFC-4EE9-98D8-4C15849263A0}" sibTransId="{77233FB9-FA72-4906-B6BD-FDBD04357084}"/>
    <dgm:cxn modelId="{6D047180-AA51-4295-86E2-45A3645D12A0}" type="presOf" srcId="{96AF6C59-120B-4887-AB09-F8BDE2CE92F9}" destId="{07A5A337-32AD-43FE-B1D3-528F92C7A3DD}" srcOrd="1" destOrd="0" presId="urn:microsoft.com/office/officeart/2005/8/layout/matrix1"/>
    <dgm:cxn modelId="{FF600214-11B3-4888-A7BA-628A452A795F}" type="presOf" srcId="{738044E0-3E14-4CE8-AE42-B33D8AC9BB40}" destId="{21939FAE-7DCF-4D6D-B9A8-3FC29CB92BDB}" srcOrd="1" destOrd="0" presId="urn:microsoft.com/office/officeart/2005/8/layout/matrix1"/>
    <dgm:cxn modelId="{6A5810B7-C2A6-4F69-B1CF-0261CE242737}" type="presOf" srcId="{8EA89C09-095E-459F-8C48-D3F5BDCD59C6}" destId="{CEAFA389-2D4F-4BFE-8170-C4B1F2EDE9D6}" srcOrd="0" destOrd="0" presId="urn:microsoft.com/office/officeart/2005/8/layout/matrix1"/>
    <dgm:cxn modelId="{F51049D6-AEA0-4A7B-8AE2-8D2623265FE6}" type="presParOf" srcId="{CEAFA389-2D4F-4BFE-8170-C4B1F2EDE9D6}" destId="{16D94FBD-61E3-44B8-A9E2-BBC8550D17CF}" srcOrd="0" destOrd="0" presId="urn:microsoft.com/office/officeart/2005/8/layout/matrix1"/>
    <dgm:cxn modelId="{04D2134A-8123-4734-ABDE-8B336FEE06B0}" type="presParOf" srcId="{16D94FBD-61E3-44B8-A9E2-BBC8550D17CF}" destId="{FD10690A-669B-45DD-9AED-693BDDDBA1DC}" srcOrd="0" destOrd="0" presId="urn:microsoft.com/office/officeart/2005/8/layout/matrix1"/>
    <dgm:cxn modelId="{CA36DD54-87D5-4144-A85E-A14BAE08EC65}" type="presParOf" srcId="{16D94FBD-61E3-44B8-A9E2-BBC8550D17CF}" destId="{A76A51E7-CF6A-4BB4-A15A-38C4FD9D221C}" srcOrd="1" destOrd="0" presId="urn:microsoft.com/office/officeart/2005/8/layout/matrix1"/>
    <dgm:cxn modelId="{234CE3BC-14AE-40EC-A1D2-184AF491CD6D}" type="presParOf" srcId="{16D94FBD-61E3-44B8-A9E2-BBC8550D17CF}" destId="{035586B3-9A71-478E-903F-00158A360A10}" srcOrd="2" destOrd="0" presId="urn:microsoft.com/office/officeart/2005/8/layout/matrix1"/>
    <dgm:cxn modelId="{0F68040C-42C1-43F7-9883-28A03DDEA9D5}" type="presParOf" srcId="{16D94FBD-61E3-44B8-A9E2-BBC8550D17CF}" destId="{07A5A337-32AD-43FE-B1D3-528F92C7A3DD}" srcOrd="3" destOrd="0" presId="urn:microsoft.com/office/officeart/2005/8/layout/matrix1"/>
    <dgm:cxn modelId="{AC8254B1-FE6D-4F3E-B64F-4E0DC79BE852}" type="presParOf" srcId="{16D94FBD-61E3-44B8-A9E2-BBC8550D17CF}" destId="{49C11A17-E46A-4C43-89DF-E0ACA5E164D8}" srcOrd="4" destOrd="0" presId="urn:microsoft.com/office/officeart/2005/8/layout/matrix1"/>
    <dgm:cxn modelId="{91EA0264-BAAD-4577-B7F7-B99EB38850F6}" type="presParOf" srcId="{16D94FBD-61E3-44B8-A9E2-BBC8550D17CF}" destId="{891DFF23-829E-469F-AD5C-7168A06D54FE}" srcOrd="5" destOrd="0" presId="urn:microsoft.com/office/officeart/2005/8/layout/matrix1"/>
    <dgm:cxn modelId="{30ADC2BC-FE40-4CC4-8389-03A9EEA3430B}" type="presParOf" srcId="{16D94FBD-61E3-44B8-A9E2-BBC8550D17CF}" destId="{8B13D9D4-696C-42E5-8FDE-5E2662D47195}" srcOrd="6" destOrd="0" presId="urn:microsoft.com/office/officeart/2005/8/layout/matrix1"/>
    <dgm:cxn modelId="{89C0C595-D3ED-44A9-B9A2-BAAA2C9BE8E1}" type="presParOf" srcId="{16D94FBD-61E3-44B8-A9E2-BBC8550D17CF}" destId="{21939FAE-7DCF-4D6D-B9A8-3FC29CB92BDB}" srcOrd="7" destOrd="0" presId="urn:microsoft.com/office/officeart/2005/8/layout/matrix1"/>
    <dgm:cxn modelId="{0045FF07-C45B-4F99-8A9C-4D0668672955}" type="presParOf" srcId="{CEAFA389-2D4F-4BFE-8170-C4B1F2EDE9D6}" destId="{45CDC789-A965-4C58-9843-ADB6DAE05FC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0690A-669B-45DD-9AED-693BDDDBA1DC}">
      <dsp:nvSpPr>
        <dsp:cNvPr id="0" name=""/>
        <dsp:cNvSpPr/>
      </dsp:nvSpPr>
      <dsp:spPr>
        <a:xfrm rot="16200000">
          <a:off x="-205581" y="205581"/>
          <a:ext cx="2286000" cy="187483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kern="1200" dirty="0" smtClean="0"/>
            <a:t>Ar pasakojimas atitinka sakmės žanrą (sakmiška vieta, veikėjai, tikroviškumo įspūdis).</a:t>
          </a:r>
          <a:endParaRPr lang="en-US" sz="1800" kern="1200" dirty="0"/>
        </a:p>
      </dsp:txBody>
      <dsp:txXfrm rot="5400000">
        <a:off x="0" y="0"/>
        <a:ext cx="1874837" cy="1714500"/>
      </dsp:txXfrm>
    </dsp:sp>
    <dsp:sp modelId="{035586B3-9A71-478E-903F-00158A360A10}">
      <dsp:nvSpPr>
        <dsp:cNvPr id="0" name=""/>
        <dsp:cNvSpPr/>
      </dsp:nvSpPr>
      <dsp:spPr>
        <a:xfrm>
          <a:off x="1874837" y="0"/>
          <a:ext cx="1874837" cy="2286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kern="1200" dirty="0" smtClean="0"/>
            <a:t>Pasakojimo sklandumas, rišlumas.</a:t>
          </a:r>
          <a:endParaRPr lang="en-US" sz="1800" kern="1200" dirty="0"/>
        </a:p>
      </dsp:txBody>
      <dsp:txXfrm>
        <a:off x="1874837" y="0"/>
        <a:ext cx="1874837" cy="1714500"/>
      </dsp:txXfrm>
    </dsp:sp>
    <dsp:sp modelId="{49C11A17-E46A-4C43-89DF-E0ACA5E164D8}">
      <dsp:nvSpPr>
        <dsp:cNvPr id="0" name=""/>
        <dsp:cNvSpPr/>
      </dsp:nvSpPr>
      <dsp:spPr>
        <a:xfrm rot="10800000">
          <a:off x="0" y="2286000"/>
          <a:ext cx="1874837" cy="2286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kern="1200" dirty="0" smtClean="0"/>
            <a:t>Kalbos taisyklingumas. </a:t>
          </a:r>
          <a:endParaRPr lang="en-US" sz="1800" kern="1200" dirty="0"/>
        </a:p>
      </dsp:txBody>
      <dsp:txXfrm rot="10800000">
        <a:off x="0" y="2857500"/>
        <a:ext cx="1874837" cy="1714500"/>
      </dsp:txXfrm>
    </dsp:sp>
    <dsp:sp modelId="{8B13D9D4-696C-42E5-8FDE-5E2662D47195}">
      <dsp:nvSpPr>
        <dsp:cNvPr id="0" name=""/>
        <dsp:cNvSpPr/>
      </dsp:nvSpPr>
      <dsp:spPr>
        <a:xfrm rot="5400000">
          <a:off x="1669256" y="2491581"/>
          <a:ext cx="2286000" cy="187483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kern="1200" dirty="0" smtClean="0"/>
            <a:t>Pasakojimo įtaigumas, bendravimas su auditorija, sakmiškos nuotaikos kūrimas.</a:t>
          </a:r>
          <a:endParaRPr lang="en-US" sz="1800" kern="1200" dirty="0" smtClean="0"/>
        </a:p>
      </dsp:txBody>
      <dsp:txXfrm rot="-5400000">
        <a:off x="1874838" y="2857499"/>
        <a:ext cx="1874837" cy="1714500"/>
      </dsp:txXfrm>
    </dsp:sp>
    <dsp:sp modelId="{45CDC789-A965-4C58-9843-ADB6DAE05FC8}">
      <dsp:nvSpPr>
        <dsp:cNvPr id="0" name=""/>
        <dsp:cNvSpPr/>
      </dsp:nvSpPr>
      <dsp:spPr>
        <a:xfrm>
          <a:off x="1314444" y="1752596"/>
          <a:ext cx="1124902" cy="11430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SAKM</a:t>
          </a:r>
          <a:r>
            <a:rPr lang="lt-LT" sz="1800" kern="1200" dirty="0" smtClean="0"/>
            <a:t>Ė</a:t>
          </a:r>
          <a:endParaRPr lang="en-US" sz="1800" kern="1200" dirty="0"/>
        </a:p>
      </dsp:txBody>
      <dsp:txXfrm>
        <a:off x="1369357" y="1807509"/>
        <a:ext cx="1015076" cy="10331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8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sz="2400" b="1" dirty="0" smtClean="0">
                <a:solidFill>
                  <a:schemeClr val="tx1"/>
                </a:solidFill>
              </a:rPr>
              <a:t>Išorinės motyvacijos skatinimas vedant  s</a:t>
            </a:r>
            <a:r>
              <a:rPr lang="en-US" sz="2400" b="1" dirty="0" err="1" smtClean="0">
                <a:solidFill>
                  <a:schemeClr val="tx1"/>
                </a:solidFill>
              </a:rPr>
              <a:t>akmi</a:t>
            </a:r>
            <a:r>
              <a:rPr lang="lt-LT" sz="2400" b="1" dirty="0" smtClean="0">
                <a:solidFill>
                  <a:schemeClr val="tx1"/>
                </a:solidFill>
              </a:rPr>
              <a:t>ų pamokas  6-oje klasėje </a:t>
            </a:r>
            <a:br>
              <a:rPr lang="lt-LT" sz="2400" b="1" dirty="0" smtClean="0">
                <a:solidFill>
                  <a:schemeClr val="tx1"/>
                </a:solidFill>
              </a:rPr>
            </a:br>
            <a:r>
              <a:rPr lang="lt-LT" sz="2400" b="1" dirty="0" smtClean="0">
                <a:solidFill>
                  <a:schemeClr val="tx1"/>
                </a:solidFill>
              </a:rPr>
              <a:t>(</a:t>
            </a:r>
            <a:r>
              <a:rPr lang="lt-LT" sz="2000" b="1" dirty="0" smtClean="0">
                <a:solidFill>
                  <a:schemeClr val="tx1"/>
                </a:solidFill>
              </a:rPr>
              <a:t>lietuvių kalba ir literatūra, mokyt. Laima Skripkaitė</a:t>
            </a:r>
            <a:r>
              <a:rPr lang="lt-LT" sz="2400" b="1" dirty="0" smtClean="0">
                <a:solidFill>
                  <a:schemeClr val="tx1"/>
                </a:solidFill>
              </a:rPr>
              <a:t>)</a:t>
            </a:r>
            <a:endParaRPr lang="lt-LT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lt-LT" sz="2000" dirty="0" smtClean="0"/>
              <a:t> Mokydama </a:t>
            </a:r>
            <a:r>
              <a:rPr lang="lt-LT" sz="2000" b="1" i="1" dirty="0" smtClean="0"/>
              <a:t>sakmes</a:t>
            </a:r>
            <a:r>
              <a:rPr lang="lt-LT" sz="2000" dirty="0" smtClean="0"/>
              <a:t>, mokiniams raštu pasiūlau sukurti po etiologinę sakmę, kurie patys ją ir iliustruoja, o mitologinę reikia pasirinkti patiems iš įvairių šaltinių ir  pasekti.</a:t>
            </a:r>
          </a:p>
          <a:p>
            <a:pPr algn="just"/>
            <a:endParaRPr lang="lt-LT" sz="2000" dirty="0" smtClean="0"/>
          </a:p>
          <a:p>
            <a:pPr algn="just"/>
            <a:r>
              <a:rPr lang="lt-LT" sz="2000" dirty="0" smtClean="0"/>
              <a:t>Supažindinami su vertinimu ( sakmės kūrimo  ir sekimo vertinimo kriterijai)</a:t>
            </a:r>
          </a:p>
          <a:p>
            <a:pPr algn="just"/>
            <a:endParaRPr lang="lt-LT" sz="2000" dirty="0" smtClean="0"/>
          </a:p>
          <a:p>
            <a:pPr algn="just"/>
            <a:r>
              <a:rPr lang="lt-LT" sz="2000" dirty="0" smtClean="0"/>
              <a:t> Susitariame, kad nebus sekamos nagrinėtos sakmės. Iš pradžių susiskirsto į grupes pagal tai, apie ką seks. Susidarė tokios grupės: </a:t>
            </a:r>
          </a:p>
          <a:p>
            <a:pPr algn="just">
              <a:buNone/>
            </a:pPr>
            <a:endParaRPr lang="lt-LT" sz="2000" dirty="0" smtClean="0"/>
          </a:p>
          <a:p>
            <a:pPr lvl="0"/>
            <a:r>
              <a:rPr lang="lt-LT" sz="2000" dirty="0" smtClean="0"/>
              <a:t>Sakmės apie Velnią ir Perkūną. </a:t>
            </a:r>
          </a:p>
          <a:p>
            <a:pPr lvl="0"/>
            <a:r>
              <a:rPr lang="lt-LT" sz="2000" dirty="0" smtClean="0"/>
              <a:t>Pasakojimai apie laumes. </a:t>
            </a:r>
          </a:p>
          <a:p>
            <a:pPr lvl="0"/>
            <a:r>
              <a:rPr lang="lt-LT" sz="2000" dirty="0" smtClean="0"/>
              <a:t>Aitvarai, kaukai ir kita. </a:t>
            </a:r>
          </a:p>
          <a:p>
            <a:pPr lvl="0"/>
            <a:endParaRPr lang="lt-LT" sz="2000" dirty="0" smtClean="0"/>
          </a:p>
          <a:p>
            <a:r>
              <a:rPr lang="lt-LT" sz="2100" dirty="0" smtClean="0"/>
              <a:t>Pasakiau, kad bus kitokia pamoka (taip šiek tiek suintrigavau). Vienas mokinys mestelėjo frazę: „Būtinai išmokime visi, tai bus įdomiau“. </a:t>
            </a:r>
          </a:p>
          <a:p>
            <a:endParaRPr lang="lt-LT" sz="2100" dirty="0" smtClean="0"/>
          </a:p>
          <a:p>
            <a:pPr>
              <a:buNone/>
            </a:pPr>
            <a:r>
              <a:rPr lang="lt-LT" sz="2100" dirty="0" smtClean="0"/>
              <a:t>     (Netikėtumo elementas, mokinys motyvuoja kitus).</a:t>
            </a:r>
          </a:p>
          <a:p>
            <a:pPr lvl="0"/>
            <a:endParaRPr lang="lt-LT" sz="2000" dirty="0" smtClean="0"/>
          </a:p>
          <a:p>
            <a:pPr>
              <a:buNone/>
            </a:pPr>
            <a:r>
              <a:rPr lang="lt-LT" sz="2000" b="1" dirty="0" smtClean="0"/>
              <a:t> </a:t>
            </a:r>
            <a:endParaRPr lang="lt-LT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lt-LT" sz="3100" dirty="0" smtClean="0">
                <a:solidFill>
                  <a:schemeClr val="tx1"/>
                </a:solidFill>
              </a:rPr>
              <a:t/>
            </a:r>
            <a:br>
              <a:rPr lang="lt-LT" sz="3100" dirty="0" smtClean="0">
                <a:solidFill>
                  <a:schemeClr val="tx1"/>
                </a:solidFill>
              </a:rPr>
            </a:br>
            <a:r>
              <a:rPr lang="lt-LT" sz="3100" dirty="0" smtClean="0">
                <a:solidFill>
                  <a:schemeClr val="tx1"/>
                </a:solidFill>
              </a:rPr>
              <a:t/>
            </a:r>
            <a:br>
              <a:rPr lang="lt-LT" sz="3100" dirty="0" smtClean="0">
                <a:solidFill>
                  <a:schemeClr val="tx1"/>
                </a:solidFill>
              </a:rPr>
            </a:br>
            <a:r>
              <a:rPr lang="lt-LT" sz="2200" dirty="0" smtClean="0">
                <a:solidFill>
                  <a:schemeClr val="tx1"/>
                </a:solidFill>
              </a:rPr>
              <a:t>Išorinės motyvacijos skatinimas vedant  s</a:t>
            </a:r>
            <a:r>
              <a:rPr lang="en-US" sz="2200" dirty="0" err="1" smtClean="0">
                <a:solidFill>
                  <a:schemeClr val="tx1"/>
                </a:solidFill>
              </a:rPr>
              <a:t>akmi</a:t>
            </a:r>
            <a:r>
              <a:rPr lang="lt-LT" sz="2200" dirty="0" smtClean="0">
                <a:solidFill>
                  <a:schemeClr val="tx1"/>
                </a:solidFill>
              </a:rPr>
              <a:t>ų pamokas  6-oje klasėje</a:t>
            </a:r>
            <a:br>
              <a:rPr lang="lt-LT" sz="2200" dirty="0" smtClean="0">
                <a:solidFill>
                  <a:schemeClr val="tx1"/>
                </a:solidFill>
              </a:rPr>
            </a:br>
            <a:r>
              <a:rPr lang="lt-LT" sz="2200" dirty="0" smtClean="0">
                <a:solidFill>
                  <a:schemeClr val="tx1"/>
                </a:solidFill>
              </a:rPr>
              <a:t/>
            </a:r>
            <a:br>
              <a:rPr lang="lt-LT" sz="2200" dirty="0" smtClean="0">
                <a:solidFill>
                  <a:schemeClr val="tx1"/>
                </a:solidFill>
              </a:rPr>
            </a:b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sz="2000" dirty="0" smtClean="0"/>
          </a:p>
          <a:p>
            <a:r>
              <a:rPr lang="lt-LT" sz="1800" dirty="0" smtClean="0"/>
              <a:t>Etiologines sakmes kūrė</a:t>
            </a:r>
            <a:r>
              <a:rPr lang="en-US" sz="1800" dirty="0" smtClean="0"/>
              <a:t> </a:t>
            </a:r>
            <a:r>
              <a:rPr lang="en-US" sz="1800" dirty="0" err="1" smtClean="0"/>
              <a:t>ir</a:t>
            </a:r>
            <a:r>
              <a:rPr lang="en-US" sz="1800" dirty="0" smtClean="0"/>
              <a:t> </a:t>
            </a:r>
            <a:r>
              <a:rPr lang="en-US" sz="1800" dirty="0" err="1" smtClean="0"/>
              <a:t>iliustravo</a:t>
            </a:r>
            <a:r>
              <a:rPr lang="lt-LT" sz="1800" dirty="0" smtClean="0"/>
              <a:t> susiskirstę grupėmis pagal tematiką</a:t>
            </a:r>
          </a:p>
          <a:p>
            <a:endParaRPr lang="en-US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lt-LT" sz="1800" dirty="0" smtClean="0"/>
              <a:t>Mitologines sakmes sekė muziejuje</a:t>
            </a:r>
            <a:endParaRPr lang="en-US" sz="1800" dirty="0" smtClean="0"/>
          </a:p>
          <a:p>
            <a:endParaRPr lang="en-US" sz="2000" dirty="0"/>
          </a:p>
        </p:txBody>
      </p:sp>
      <p:pic>
        <p:nvPicPr>
          <p:cNvPr id="41986" name="Picture 2" descr="C:\Users\User\Desktop\20170405_15114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209800"/>
            <a:ext cx="2374900" cy="1781175"/>
          </a:xfrm>
          <a:prstGeom prst="rect">
            <a:avLst/>
          </a:prstGeom>
          <a:noFill/>
        </p:spPr>
      </p:pic>
      <p:pic>
        <p:nvPicPr>
          <p:cNvPr id="41988" name="Picture 4" descr="C:\Users\User\Desktop\20170405_1508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962400"/>
            <a:ext cx="3657600" cy="2708476"/>
          </a:xfrm>
          <a:prstGeom prst="rect">
            <a:avLst/>
          </a:prstGeom>
          <a:noFill/>
        </p:spPr>
      </p:pic>
      <p:pic>
        <p:nvPicPr>
          <p:cNvPr id="41989" name="Picture 5" descr="C:\Users\User\Desktop\16-17 m.m\6 kl. sakmės, 2016-17\2016-11-11 11.27.56.jpg"/>
          <p:cNvPicPr>
            <a:picLocks noGrp="1" noChangeAspect="1" noChangeArrowheads="1"/>
          </p:cNvPicPr>
          <p:nvPr>
            <p:ph sz="half" idx="4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2209800"/>
            <a:ext cx="1857375" cy="2476500"/>
          </a:xfrm>
          <a:prstGeom prst="rect">
            <a:avLst/>
          </a:prstGeom>
          <a:noFill/>
        </p:spPr>
      </p:pic>
      <p:pic>
        <p:nvPicPr>
          <p:cNvPr id="41990" name="Picture 6" descr="C:\Users\User\Desktop\16-17 m.m\6 kl. sakmės, 2016-17\2016-11-11 11.39.4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724400"/>
            <a:ext cx="2362200" cy="1771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477962"/>
          </a:xfrm>
        </p:spPr>
        <p:txBody>
          <a:bodyPr>
            <a:noAutofit/>
          </a:bodyPr>
          <a:lstStyle/>
          <a:p>
            <a:r>
              <a:rPr lang="lt-LT" sz="1800" dirty="0" smtClean="0">
                <a:solidFill>
                  <a:schemeClr val="tx1"/>
                </a:solidFill>
              </a:rPr>
              <a:t/>
            </a:r>
            <a:br>
              <a:rPr lang="lt-LT" sz="1800" dirty="0" smtClean="0">
                <a:solidFill>
                  <a:schemeClr val="tx1"/>
                </a:solidFill>
              </a:rPr>
            </a:br>
            <a:r>
              <a:rPr lang="lt-LT" sz="1800" dirty="0" smtClean="0">
                <a:solidFill>
                  <a:schemeClr val="tx1"/>
                </a:solidFill>
              </a:rPr>
              <a:t/>
            </a:r>
            <a:br>
              <a:rPr lang="lt-LT" sz="1800" dirty="0" smtClean="0">
                <a:solidFill>
                  <a:schemeClr val="tx1"/>
                </a:solidFill>
              </a:rPr>
            </a:br>
            <a:r>
              <a:rPr lang="lt-LT" sz="1800" dirty="0" smtClean="0">
                <a:solidFill>
                  <a:schemeClr val="tx1"/>
                </a:solidFill>
              </a:rPr>
              <a:t>Juk sakmių sekimo pamokai mums netiko kabinetas – reikėjo bauginančios aplinkos, tad ir pasirinkome muziejaus </a:t>
            </a:r>
            <a:br>
              <a:rPr lang="lt-LT" sz="1800" dirty="0" smtClean="0">
                <a:solidFill>
                  <a:schemeClr val="tx1"/>
                </a:solidFill>
              </a:rPr>
            </a:br>
            <a:r>
              <a:rPr lang="lt-LT" sz="1800" dirty="0" smtClean="0">
                <a:solidFill>
                  <a:schemeClr val="tx1"/>
                </a:solidFill>
              </a:rPr>
              <a:t>rūsį.</a:t>
            </a:r>
            <a:r>
              <a:rPr lang="lt-LT" sz="1800" dirty="0" smtClean="0"/>
              <a:t> </a:t>
            </a:r>
            <a:r>
              <a:rPr lang="lt-LT" sz="1800" dirty="0" smtClean="0">
                <a:solidFill>
                  <a:schemeClr val="tx1"/>
                </a:solidFill>
              </a:rPr>
              <a:t>Čia tamsiau, nėra langų. Be to, atsinešėme savo „šviestuvus”. Vaizdines priemones atstojo lentynose sudėlioti eksponatai – pusrūsyje kaip tik rakandai iš praeities, kuriais naudojosi sakmių personažai.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lt-LT" sz="2000" dirty="0" smtClean="0"/>
          </a:p>
          <a:p>
            <a:r>
              <a:rPr lang="lt-LT" sz="2000" dirty="0" smtClean="0">
                <a:latin typeface="+mj-lt"/>
              </a:rPr>
              <a:t>Seku apie Perkūną ir velnią.</a:t>
            </a:r>
          </a:p>
          <a:p>
            <a:r>
              <a:rPr lang="lt-LT" sz="2000" dirty="0" smtClean="0">
                <a:latin typeface="+mj-lt"/>
              </a:rPr>
              <a:t>Porinu apie laumes.</a:t>
            </a:r>
          </a:p>
          <a:p>
            <a:r>
              <a:rPr lang="lt-LT" sz="2000" dirty="0" smtClean="0">
                <a:latin typeface="+mj-lt"/>
              </a:rPr>
              <a:t>Pasakoju apie aitvarus, kaukus ir kitas būtybes.</a:t>
            </a:r>
          </a:p>
          <a:p>
            <a:pPr>
              <a:buNone/>
            </a:pPr>
            <a:endParaRPr lang="lt-LT" sz="2000" dirty="0" smtClean="0"/>
          </a:p>
          <a:p>
            <a:pPr>
              <a:buNone/>
            </a:pPr>
            <a:endParaRPr lang="en-US" sz="2000" dirty="0"/>
          </a:p>
        </p:txBody>
      </p:sp>
      <p:pic>
        <p:nvPicPr>
          <p:cNvPr id="43010" name="Picture 2" descr="C:\Users\User\Desktop\16-17 m.m\6 kl. sakmės, 2016-17\2016-11-11 11.02.27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3950" y="2327672"/>
            <a:ext cx="3749675" cy="2812256"/>
          </a:xfrm>
          <a:prstGeom prst="rect">
            <a:avLst/>
          </a:prstGeom>
          <a:noFill/>
        </p:spPr>
      </p:pic>
      <p:pic>
        <p:nvPicPr>
          <p:cNvPr id="26625" name="Picture 1" descr="C:\Users\User\Desktop\aitvara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191000"/>
            <a:ext cx="2066567" cy="1982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tx1"/>
                </a:solidFill>
              </a:rPr>
              <a:t>Mokiniai, susėdę pagal temines grupes,vertino pasakotojus pagal pateiktus kriterijus</a:t>
            </a:r>
            <a:endParaRPr lang="en-US" sz="24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2"/>
          </p:nvPr>
        </p:nvGraphicFramePr>
        <p:xfrm>
          <a:off x="4933950" y="1447800"/>
          <a:ext cx="3749675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3" descr="C:\Users\User\Desktop\16-17 m.m\6 kl. sakmės, 2016-17\2016-11-11 11.02.3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1600200"/>
            <a:ext cx="2032462" cy="2211185"/>
          </a:xfrm>
          <a:prstGeom prst="rect">
            <a:avLst/>
          </a:prstGeom>
          <a:noFill/>
        </p:spPr>
      </p:pic>
      <p:pic>
        <p:nvPicPr>
          <p:cNvPr id="7" name="Picture 2" descr="C:\Users\User\Desktop\16-17 m.m\6 kl. sakmės, 2016-17\2016-11-11 11.11.19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43200" y="3124200"/>
            <a:ext cx="1981200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tx1"/>
                </a:solidFill>
              </a:rPr>
              <a:t>Motyvuojančios aplinkos privalumai pamokoje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endParaRPr lang="lt-LT" sz="2000" dirty="0" smtClean="0"/>
          </a:p>
          <a:p>
            <a:r>
              <a:rPr lang="lt-LT" sz="2000" dirty="0" smtClean="0">
                <a:latin typeface="+mj-lt"/>
              </a:rPr>
              <a:t>Visi buvo pasiruošę, pasekė savo sakmę ir galėjo pasidžiaugti sėkme.</a:t>
            </a:r>
          </a:p>
          <a:p>
            <a:r>
              <a:rPr lang="lt-LT" sz="2000" dirty="0" smtClean="0">
                <a:latin typeface="+mj-lt"/>
              </a:rPr>
              <a:t>Kiekvienas turėjo galimybę vertinti ir buvo įvertintas.</a:t>
            </a:r>
          </a:p>
          <a:p>
            <a:r>
              <a:rPr lang="lt-LT" sz="2000" dirty="0" smtClean="0">
                <a:latin typeface="+mj-lt"/>
              </a:rPr>
              <a:t>Kalbėjo gyvai, tad pamokoje netrūko šmaikštumo.</a:t>
            </a:r>
          </a:p>
          <a:p>
            <a:r>
              <a:rPr lang="lt-LT" sz="2000" dirty="0" smtClean="0">
                <a:latin typeface="+mj-lt"/>
              </a:rPr>
              <a:t>Aplinka orientuota į ne tik į pažinimo sritį (etninį paveldą),bet ir į vaiko emocijas, jausmus.</a:t>
            </a:r>
          </a:p>
          <a:p>
            <a:pPr>
              <a:buNone/>
            </a:pPr>
            <a:endParaRPr lang="lt-LT" sz="2000" dirty="0" smtClean="0"/>
          </a:p>
          <a:p>
            <a:endParaRPr lang="lt-LT" sz="2000" dirty="0" smtClean="0"/>
          </a:p>
          <a:p>
            <a:r>
              <a:rPr lang="lt-LT" sz="2000" b="1" dirty="0" smtClean="0"/>
              <a:t>Išvada:</a:t>
            </a:r>
            <a:r>
              <a:rPr lang="lt-LT" sz="2000" dirty="0" smtClean="0"/>
              <a:t> </a:t>
            </a:r>
          </a:p>
          <a:p>
            <a:r>
              <a:rPr lang="lt-LT" sz="1800" dirty="0" smtClean="0"/>
              <a:t>motyvuoja kitokia aplinka, </a:t>
            </a:r>
          </a:p>
          <a:p>
            <a:r>
              <a:rPr lang="lt-LT" sz="1800" dirty="0" smtClean="0"/>
              <a:t>aiškus, iš anksto žinomas vertinimas, </a:t>
            </a:r>
          </a:p>
          <a:p>
            <a:r>
              <a:rPr lang="lt-LT" sz="1800" dirty="0" smtClean="0"/>
              <a:t>netikėtumo elementas (sekimas prieblandoje...), </a:t>
            </a:r>
          </a:p>
          <a:p>
            <a:r>
              <a:rPr lang="lt-LT" sz="1800" dirty="0" smtClean="0"/>
              <a:t>vieni mokiniai drąsina ir motyvuoja kitus.</a:t>
            </a:r>
            <a:endParaRPr lang="en-US" sz="1800" dirty="0"/>
          </a:p>
        </p:txBody>
      </p:sp>
      <p:pic>
        <p:nvPicPr>
          <p:cNvPr id="45058" name="Picture 2" descr="C:\Users\User\Desktop\16-17 m.m\6 kl. sakmės, 2016-17\2016-11-11 11.02.43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3950" y="2327672"/>
            <a:ext cx="3749675" cy="2812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400" dirty="0" smtClean="0"/>
              <a:t>BENDROS IŠVADOS: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547938"/>
            <a:ext cx="7808913" cy="1719262"/>
          </a:xfrm>
        </p:spPr>
        <p:txBody>
          <a:bodyPr>
            <a:normAutofit fontScale="6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lt-LT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29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mokinius motyvuoja įvairios detalės, eksponatai, baldai...;</a:t>
            </a:r>
          </a:p>
          <a:p>
            <a:pPr>
              <a:buFont typeface="Arial" pitchFamily="34" charset="0"/>
              <a:buChar char="•"/>
            </a:pPr>
            <a:r>
              <a:rPr lang="lt-LT" sz="29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 jie būna aktyvesni;</a:t>
            </a:r>
          </a:p>
          <a:p>
            <a:pPr>
              <a:buFont typeface="Arial" pitchFamily="34" charset="0"/>
              <a:buChar char="•"/>
            </a:pPr>
            <a:r>
              <a:rPr lang="lt-LT" sz="29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 ugdomas kūrybingumas;</a:t>
            </a:r>
          </a:p>
          <a:p>
            <a:pPr>
              <a:buFont typeface="Arial" pitchFamily="34" charset="0"/>
              <a:buChar char="•"/>
            </a:pPr>
            <a:r>
              <a:rPr lang="lt-LT" sz="29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 natūraliau išryškėja žanro supratimas;</a:t>
            </a:r>
          </a:p>
          <a:p>
            <a:pPr>
              <a:buFont typeface="Arial" pitchFamily="34" charset="0"/>
              <a:buChar char="•"/>
            </a:pPr>
            <a:r>
              <a:rPr lang="lt-LT" sz="29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 kartais atsiveria netikėčiausios vaiko galimybės – jis tiesiog atrandamas ar    atranda pats save.</a:t>
            </a:r>
          </a:p>
          <a:p>
            <a:pPr>
              <a:buFont typeface="Arial" pitchFamily="34" charset="0"/>
              <a:buChar char="•"/>
            </a:pPr>
            <a:endParaRPr lang="lt-LT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lt-LT" sz="2000" dirty="0" smtClean="0"/>
          </a:p>
          <a:p>
            <a:pPr>
              <a:buFont typeface="Arial" pitchFamily="34" charset="0"/>
              <a:buChar char="•"/>
            </a:pPr>
            <a:endParaRPr lang="lt-LT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912</TotalTime>
  <Words>405</Words>
  <Application>Microsoft Office PowerPoint</Application>
  <PresentationFormat>Demonstracija ekrane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2" baseType="lpstr">
      <vt:lpstr>Arial</vt:lpstr>
      <vt:lpstr>Franklin Gothic Book</vt:lpstr>
      <vt:lpstr>Perpetua</vt:lpstr>
      <vt:lpstr>Times New Roman</vt:lpstr>
      <vt:lpstr>Wingdings 2</vt:lpstr>
      <vt:lpstr>Equity</vt:lpstr>
      <vt:lpstr>Išorinės motyvacijos skatinimas vedant  sakmių pamokas  6-oje klasėje  (lietuvių kalba ir literatūra, mokyt. Laima Skripkaitė)</vt:lpstr>
      <vt:lpstr>  Išorinės motyvacijos skatinimas vedant  sakmių pamokas  6-oje klasėje  </vt:lpstr>
      <vt:lpstr>  Juk sakmių sekimo pamokai mums netiko kabinetas – reikėjo bauginančios aplinkos, tad ir pasirinkome muziejaus  rūsį. Čia tamsiau, nėra langų. Be to, atsinešėme savo „šviestuvus”. Vaizdines priemones atstojo lentynose sudėlioti eksponatai – pusrūsyje kaip tik rakandai iš praeities, kuriais naudojosi sakmių personažai.</vt:lpstr>
      <vt:lpstr>Mokiniai, susėdę pagal temines grupes,vertino pasakotojus pagal pateiktus kriterijus</vt:lpstr>
      <vt:lpstr>Motyvuojančios aplinkos privalumai pamokoje</vt:lpstr>
      <vt:lpstr>BENDROS IŠVADOS: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Sekretorė</cp:lastModifiedBy>
  <cp:revision>109</cp:revision>
  <dcterms:created xsi:type="dcterms:W3CDTF">2006-08-16T00:00:00Z</dcterms:created>
  <dcterms:modified xsi:type="dcterms:W3CDTF">2022-11-10T11:15:33Z</dcterms:modified>
</cp:coreProperties>
</file>