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737" r:id="rId2"/>
  </p:sldMasterIdLst>
  <p:sldIdLst>
    <p:sldId id="268" r:id="rId3"/>
    <p:sldId id="256" r:id="rId4"/>
    <p:sldId id="257" r:id="rId5"/>
    <p:sldId id="260" r:id="rId6"/>
    <p:sldId id="258" r:id="rId7"/>
    <p:sldId id="259" r:id="rId8"/>
    <p:sldId id="261" r:id="rId9"/>
    <p:sldId id="262" r:id="rId10"/>
    <p:sldId id="263" r:id="rId11"/>
    <p:sldId id="264" r:id="rId12"/>
    <p:sldId id="266" r:id="rId13"/>
    <p:sldId id="265" r:id="rId14"/>
    <p:sldId id="279" r:id="rId15"/>
    <p:sldId id="280" r:id="rId16"/>
    <p:sldId id="274" r:id="rId17"/>
    <p:sldId id="269" r:id="rId18"/>
    <p:sldId id="276" r:id="rId19"/>
    <p:sldId id="277" r:id="rId20"/>
    <p:sldId id="273" r:id="rId21"/>
    <p:sldId id="275" r:id="rId22"/>
    <p:sldId id="278" r:id="rId23"/>
    <p:sldId id="270" r:id="rId24"/>
    <p:sldId id="272" r:id="rId2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40256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3926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08705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84028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8487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57527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19332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73326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910977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050497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350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84815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00982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41267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98618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1024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673498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883372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141846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962055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2801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03979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414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0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5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918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6368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1057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9271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1BA77-F279-40AE-8019-FFB9ED813C44}" type="datetimeFigureOut">
              <a:rPr lang="lt-LT" smtClean="0"/>
              <a:t>2019-11-11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205C3-A35A-4542-A7D3-92FD0CEE4C2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79996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876424" y="365760"/>
            <a:ext cx="8791575" cy="22990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Aktyvūs ugdymo(</a:t>
            </a:r>
            <a:r>
              <a:rPr lang="lt-LT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lt-LT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būdai – pagalba mokiniui</a:t>
            </a:r>
            <a:endParaRPr lang="lt-LT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876424" y="5003074"/>
            <a:ext cx="8791575" cy="1463040"/>
          </a:xfrm>
        </p:spPr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36380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Mąstymo procesas: </a:t>
            </a:r>
            <a:r>
              <a:rPr lang="lt-LT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klasifikacija</a:t>
            </a:r>
            <a:br>
              <a:rPr lang="lt-LT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Medžio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žemėlapis</a:t>
            </a:r>
          </a:p>
        </p:txBody>
      </p:sp>
      <p:pic>
        <p:nvPicPr>
          <p:cNvPr id="4" name="Picture 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412" y="2429692"/>
            <a:ext cx="4985067" cy="407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tačiakampis 4"/>
          <p:cNvSpPr/>
          <p:nvPr/>
        </p:nvSpPr>
        <p:spPr>
          <a:xfrm>
            <a:off x="7080068" y="3082834"/>
            <a:ext cx="50161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Kaip galėtumėte klasifikuoti, sugrupuoti, paskirstyti į grupes keletą idėjų, žmonių, daiktų?</a:t>
            </a:r>
          </a:p>
        </p:txBody>
      </p:sp>
    </p:spTree>
    <p:extLst>
      <p:ext uri="{BB962C8B-B14F-4D97-AF65-F5344CB8AC3E}">
        <p14:creationId xmlns:p14="http://schemas.microsoft.com/office/powerpoint/2010/main" val="361366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31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Mąstymo procesas: dalies – visumos </a:t>
            </a:r>
            <a:r>
              <a:rPr lang="lt-LT" sz="31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santykis</a:t>
            </a:r>
            <a:r>
              <a:rPr lang="lt-LT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lt-LT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ėmelių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žemėlapis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502228" y="2097087"/>
            <a:ext cx="9718765" cy="3951015"/>
          </a:xfrm>
        </p:spPr>
        <p:txBody>
          <a:bodyPr/>
          <a:lstStyle/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Kokios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dalys sudaro visą objektą? </a:t>
            </a:r>
            <a:endParaRPr lang="lt-LT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Arba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jei išardytumėme objektą, </a:t>
            </a:r>
            <a:endParaRPr lang="lt-LT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kokios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būtų jo dalys? </a:t>
            </a:r>
            <a:endParaRPr lang="lt-LT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Visuma“ </a:t>
            </a:r>
            <a:r>
              <a:rPr lang="lt-LT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lt-LT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ūti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realus, </a:t>
            </a:r>
            <a:endParaRPr lang="lt-LT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apčiuopiamas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objektas, </a:t>
            </a:r>
            <a:endParaRPr lang="lt-LT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ne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abstrakti idėja</a:t>
            </a:r>
            <a:r>
              <a:rPr lang="lt-LT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</a:t>
            </a:r>
            <a:endParaRPr lang="lt-LT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171" y="2259874"/>
            <a:ext cx="4010298" cy="3997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4683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t-LT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Mąstymo procesas: analogijų matymas </a:t>
            </a:r>
            <a:r>
              <a:rPr lang="lt-LT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bendri </a:t>
            </a:r>
            <a:r>
              <a:rPr lang="lt-LT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veiksniai, </a:t>
            </a:r>
            <a:r>
              <a:rPr lang="lt-LT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bendri parametrai</a:t>
            </a:r>
            <a:br>
              <a:rPr lang="lt-LT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t-LT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ilto </a:t>
            </a: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žemėlapis</a:t>
            </a:r>
          </a:p>
        </p:txBody>
      </p:sp>
      <p:pic>
        <p:nvPicPr>
          <p:cNvPr id="4" name="Picture 51" descr="C:\Users\Lina\Documents\tiltoz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413" y="2534194"/>
            <a:ext cx="9905998" cy="189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tačiakampis 4"/>
          <p:cNvSpPr/>
          <p:nvPr/>
        </p:nvSpPr>
        <p:spPr>
          <a:xfrm>
            <a:off x="1972491" y="4545874"/>
            <a:ext cx="9074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b="1" dirty="0" smtClean="0"/>
          </a:p>
          <a:p>
            <a:endParaRPr lang="lt-LT" b="1" dirty="0"/>
          </a:p>
          <a:p>
            <a:pPr algn="ctr"/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Galite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pamatyti </a:t>
            </a:r>
            <a:r>
              <a:rPr lang="lt-L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panašumus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bendrumus, </a:t>
            </a:r>
            <a:endParaRPr lang="lt-LT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rasti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santykį ir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sąryšį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56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t-LT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141412" y="1097280"/>
            <a:ext cx="9905999" cy="56170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t-LT" sz="3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prašyk</a:t>
            </a:r>
            <a:r>
              <a:rPr lang="lt-LT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(spalvas, formą, dydį)</a:t>
            </a:r>
          </a:p>
          <a:p>
            <a:pPr marL="0" indent="0" algn="ctr">
              <a:buNone/>
            </a:pPr>
            <a:r>
              <a:rPr lang="lt-LT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alygink</a:t>
            </a:r>
            <a:r>
              <a:rPr lang="lt-LT" sz="3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(į ką panašus arba nepanašus)</a:t>
            </a:r>
          </a:p>
          <a:p>
            <a:pPr marL="0" indent="0" algn="ctr">
              <a:buNone/>
            </a:pPr>
            <a:r>
              <a:rPr lang="lt-LT" sz="3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t-LT" sz="3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usiek</a:t>
            </a:r>
            <a:r>
              <a:rPr lang="lt-LT" sz="3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(kas verčia Tave taip manyti?)</a:t>
            </a:r>
          </a:p>
          <a:p>
            <a:pPr marL="0" indent="0" algn="ctr">
              <a:buNone/>
            </a:pPr>
            <a:r>
              <a:rPr lang="lt-LT" sz="3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t-LT" sz="30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šanalizuok</a:t>
            </a:r>
            <a:r>
              <a:rPr lang="lt-LT" sz="30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(sandara, struktūra, iš ko padarytas)</a:t>
            </a:r>
          </a:p>
          <a:p>
            <a:pPr marL="0" indent="0" algn="ctr">
              <a:buNone/>
            </a:pPr>
            <a:r>
              <a:rPr lang="lt-LT" sz="3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sz="3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ritaikyk</a:t>
            </a:r>
            <a:r>
              <a:rPr lang="lt-LT" sz="3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(paskirtis, panaudojimo galimybės)</a:t>
            </a:r>
          </a:p>
          <a:p>
            <a:pPr marL="0" indent="0" algn="ctr">
              <a:buNone/>
            </a:pPr>
            <a:r>
              <a:rPr lang="lt-LT" sz="3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t-LT" sz="3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rgumentuok už ir prieš </a:t>
            </a:r>
            <a:r>
              <a:rPr lang="lt-LT" sz="3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(priežastys, kuriomis grįstas Tavo </a:t>
            </a:r>
            <a:r>
              <a:rPr lang="lt-LT" sz="30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pažiūris</a:t>
            </a:r>
            <a:r>
              <a:rPr lang="lt-LT" sz="3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090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Pamokų - veiklų detalės</a:t>
            </a:r>
            <a:endParaRPr lang="lt-LT" sz="7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86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Kodėl </a:t>
            </a:r>
            <a:r>
              <a:rPr lang="lt-LT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pelyja</a:t>
            </a:r>
            <a:r>
              <a:rPr lang="lt-LT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duona?</a:t>
            </a:r>
            <a:endParaRPr lang="lt-LT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image.jimcdn.com/app/cms/image/transf/dimension=400x1920:format=jpg:rotate=90/path/s9cbacac8c84d509d/image/ibcce5bcdc449d822/version/1544342728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18610" y="1162815"/>
            <a:ext cx="4351603" cy="580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9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799909" y="618517"/>
            <a:ext cx="5247502" cy="5298957"/>
          </a:xfrm>
        </p:spPr>
        <p:txBody>
          <a:bodyPr>
            <a:normAutofit/>
          </a:bodyPr>
          <a:lstStyle/>
          <a:p>
            <a:pPr algn="ctr"/>
            <a:r>
              <a:rPr lang="lt-LT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Kuri žvakė </a:t>
            </a:r>
            <a:r>
              <a:rPr lang="lt-LT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užgęs</a:t>
            </a:r>
            <a:r>
              <a:rPr lang="lt-LT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t-LT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greičiau?</a:t>
            </a:r>
            <a:endParaRPr lang="lt-LT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mage.jimcdn.com/app/cms/image/transf/dimension=400x1920:format=jpg:rotate=90/path/s9cbacac8c84d509d/image/i7b5b4f1fbca8767b/version/1544342728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785898"/>
            <a:ext cx="4429980" cy="590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34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41413" y="1567542"/>
            <a:ext cx="5089570" cy="3135087"/>
          </a:xfrm>
        </p:spPr>
        <p:txBody>
          <a:bodyPr>
            <a:normAutofit/>
          </a:bodyPr>
          <a:lstStyle/>
          <a:p>
            <a:pPr algn="ctr"/>
            <a:r>
              <a:rPr lang="lt-L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 TURI MĖNULIS</a:t>
            </a:r>
            <a:br>
              <a:rPr lang="lt-L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KRATERIUS?</a:t>
            </a:r>
            <a:endParaRPr lang="lt-L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image.jimcdn.com/app/cms/image/transf/dimension=400x1920:format=jpg:rotate=90/path/s9cbacac8c84d509d/image/i77f5fc1cf646eacf/version/1544342728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73" y="618518"/>
            <a:ext cx="4234038" cy="564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53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799909" y="1802674"/>
            <a:ext cx="5247502" cy="3553096"/>
          </a:xfrm>
        </p:spPr>
        <p:txBody>
          <a:bodyPr>
            <a:normAutofit/>
          </a:bodyPr>
          <a:lstStyle/>
          <a:p>
            <a:pPr algn="ctr"/>
            <a:r>
              <a:rPr lang="lt-LT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 KO SUDARYTOS</a:t>
            </a:r>
            <a:br>
              <a:rPr lang="lt-LT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UOLIENOS?</a:t>
            </a:r>
            <a:endParaRPr lang="lt-LT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image.jimcdn.com/app/cms/image/transf/dimension=400x1920:format=jpg:rotate=-270/path/s9cbacac8c84d509d/image/ifa88c03f0c1472d8/version/1550429625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13" y="855566"/>
            <a:ext cx="4260163" cy="568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19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 dingo vanduo?</a:t>
            </a:r>
            <a:endParaRPr lang="lt-L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image.jimcdn.com/app/cms/image/transf/dimension=400x1920:format=jpg:rotate=90/path/s9cbacac8c84d509d/image/i745420d8cec8f51e/version/1544342728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10" y="960069"/>
            <a:ext cx="3985843" cy="531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28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867990" y="1122362"/>
            <a:ext cx="8800010" cy="2443797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MĄSTYMO</a:t>
            </a:r>
            <a:b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ŽEMĖLAPIAI</a:t>
            </a:r>
            <a:endParaRPr lang="lt-LT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2573384" y="2952205"/>
            <a:ext cx="7236822" cy="3278777"/>
          </a:xfrm>
        </p:spPr>
        <p:txBody>
          <a:bodyPr>
            <a:normAutofit/>
          </a:bodyPr>
          <a:lstStyle/>
          <a:p>
            <a:endParaRPr lang="lt-LT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515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891349" y="483327"/>
            <a:ext cx="5156062" cy="5590902"/>
          </a:xfrm>
        </p:spPr>
        <p:txBody>
          <a:bodyPr>
            <a:normAutofit/>
          </a:bodyPr>
          <a:lstStyle/>
          <a:p>
            <a:pPr algn="ctr"/>
            <a:r>
              <a:rPr lang="lt-LT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YRA TŪRIS?</a:t>
            </a:r>
            <a:endParaRPr lang="lt-LT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image.jimcdn.com/app/cms/image/transf/dimension=400x1920:format=jpg:rotate=90/path/s9cbacac8c84d509d/image/ia8a43c15bbb5f0af/version/1544342728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779629"/>
            <a:ext cx="4258490" cy="567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31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113417" y="2769326"/>
            <a:ext cx="4933994" cy="2220685"/>
          </a:xfrm>
        </p:spPr>
        <p:txBody>
          <a:bodyPr>
            <a:normAutofit/>
          </a:bodyPr>
          <a:lstStyle/>
          <a:p>
            <a:pPr algn="ctr"/>
            <a:r>
              <a:rPr lang="lt-LT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 SUDYGS?</a:t>
            </a:r>
            <a:endParaRPr lang="lt-LT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image.jimcdn.com/app/cms/image/transf/dimension=400x1920:format=jpg:rotate=90/path/s9cbacac8c84d509d/image/i32d4e28a34c584c5/version/1562828303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739" y="502869"/>
            <a:ext cx="4534483" cy="604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97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857999" y="618517"/>
            <a:ext cx="4189411" cy="3966545"/>
          </a:xfrm>
        </p:spPr>
        <p:txBody>
          <a:bodyPr>
            <a:normAutofit/>
          </a:bodyPr>
          <a:lstStyle/>
          <a:p>
            <a:r>
              <a:rPr lang="lt-LT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?</a:t>
            </a:r>
            <a:endParaRPr lang="lt-LT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mage.jimcdn.com/app/cms/image/transf/dimension=400x1920:format=jpg:rotate=90/path/s9cbacac8c84d509d/image/i65189770b97dc483/version/1554920435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942" y="281440"/>
            <a:ext cx="4706470" cy="627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7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0" y="4683788"/>
            <a:ext cx="13157075" cy="2891956"/>
          </a:xfrm>
        </p:spPr>
        <p:txBody>
          <a:bodyPr/>
          <a:lstStyle/>
          <a:p>
            <a:endParaRPr lang="lt-LT" dirty="0"/>
          </a:p>
        </p:txBody>
      </p:sp>
      <p:pic>
        <p:nvPicPr>
          <p:cNvPr id="1026" name="Picture 2" descr="https://image.jimcdn.com/app/cms/image/transf/dimension=400x1920:format=jpg:rotate=90/path/s9cbacac8c84d509d/image/icb3650179f0a5c0b/version/1554920435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93" y="292761"/>
            <a:ext cx="3795310" cy="50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age.jimcdn.com/app/cms/image/transf/dimension=400x1920:format=jpg:rotate=90/path/s9cbacac8c84d509d/image/ib6d7a210cc366874/version/1554920680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399" y="1449207"/>
            <a:ext cx="3795310" cy="50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age.jimcdn.com/app/cms/image/transf/dimension=400x1920:format=jpg:rotate=90/path/s9cbacac8c84d509d/image/ib61f8552097fb792/version/1554920435/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005" y="1740685"/>
            <a:ext cx="3576701" cy="476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9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lt-LT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Mąstymo </a:t>
            </a:r>
            <a:r>
              <a:rPr lang="lt-L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žemėlapį reikia rinkti pagal tai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ctr">
              <a:buNone/>
            </a:pPr>
            <a:r>
              <a:rPr lang="lt-LT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kokį mąstymo procesą įvertinsime </a:t>
            </a:r>
            <a:r>
              <a:rPr lang="lt-LT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pamokoje</a:t>
            </a:r>
          </a:p>
          <a:p>
            <a:pPr marL="0" indent="0">
              <a:buNone/>
            </a:pPr>
            <a:endParaRPr lang="lt-LT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1. Atpažinti</a:t>
            </a:r>
          </a:p>
          <a:p>
            <a:pPr marL="0" indent="0">
              <a:buNone/>
            </a:pP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2. Apibūdinti</a:t>
            </a:r>
          </a:p>
          <a:p>
            <a:pPr marL="0" indent="0">
              <a:buNone/>
            </a:pP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3. Palyginti</a:t>
            </a:r>
          </a:p>
          <a:p>
            <a:pPr marL="0" indent="0">
              <a:buNone/>
            </a:pP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4. Sekti</a:t>
            </a:r>
          </a:p>
          <a:p>
            <a:pPr marL="0" indent="0">
              <a:buNone/>
            </a:pP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5. Kurti analogijas</a:t>
            </a:r>
          </a:p>
          <a:p>
            <a:pPr marL="0" indent="0">
              <a:buNone/>
            </a:pP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6. Išrinkti</a:t>
            </a:r>
          </a:p>
          <a:p>
            <a:pPr marL="0" indent="0">
              <a:buNone/>
            </a:pP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7. Rasti priežastis ir pasekmes</a:t>
            </a:r>
            <a:endParaRPr lang="lt-LT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81735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lt-LT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Mąstymo žemėlapių tipai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9691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31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Mąstymo procesas: apibrėžimas kontekste </a:t>
            </a:r>
            <a:r>
              <a:rPr lang="lt-LT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Apskritimo</a:t>
            </a:r>
            <a:r>
              <a:rPr lang="lt-LT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žemėlapis</a:t>
            </a:r>
            <a:r>
              <a:rPr lang="lt-LT" dirty="0"/>
              <a:t/>
            </a:r>
            <a:br>
              <a:rPr lang="lt-LT" dirty="0"/>
            </a:br>
            <a:endParaRPr lang="lt-LT" dirty="0"/>
          </a:p>
        </p:txBody>
      </p:sp>
      <p:pic>
        <p:nvPicPr>
          <p:cNvPr id="4" name="Picture 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15" y="1580606"/>
            <a:ext cx="4937761" cy="457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tačiakampis 4"/>
          <p:cNvSpPr/>
          <p:nvPr/>
        </p:nvSpPr>
        <p:spPr>
          <a:xfrm>
            <a:off x="5434150" y="1881050"/>
            <a:ext cx="6217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endParaRPr lang="lt-LT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None/>
              <a:defRPr/>
            </a:pP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Žemėlapis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skirtas vieno ar kito objekto apibūdinimui. Kitaip galima pasakyti taip:</a:t>
            </a:r>
          </a:p>
          <a:p>
            <a:pPr fontAlgn="auto">
              <a:spcAft>
                <a:spcPts val="0"/>
              </a:spcAft>
              <a:buNone/>
              <a:defRPr/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Pasakyk man viską, ką žinai apie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...“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330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345475" y="496389"/>
            <a:ext cx="9701936" cy="1329235"/>
          </a:xfrm>
        </p:spPr>
        <p:txBody>
          <a:bodyPr>
            <a:normAutofit/>
          </a:bodyPr>
          <a:lstStyle/>
          <a:p>
            <a:pPr algn="ctr"/>
            <a:r>
              <a:rPr lang="lt-LT" sz="3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Mąstymo procesas: </a:t>
            </a:r>
            <a:r>
              <a:rPr lang="lt-LT" sz="32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apibŪDINIMAS</a:t>
            </a:r>
            <a:r>
              <a:rPr lang="lt-LT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BURBULO</a:t>
            </a:r>
            <a:r>
              <a:rPr lang="lt-LT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žemėlapis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t-L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Žemėlapis skirtas aprašymams. </a:t>
            </a:r>
          </a:p>
          <a:p>
            <a:pPr marL="0" indent="0">
              <a:buNone/>
            </a:pPr>
            <a:r>
              <a:rPr lang="lt-LT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Kokiais žodžiais apibūdintumėte daiktą,</a:t>
            </a:r>
          </a:p>
          <a:p>
            <a:pPr marL="0" indent="0">
              <a:buNone/>
            </a:pPr>
            <a:r>
              <a:rPr lang="lt-LT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atmosferą, žmogų ir pan. </a:t>
            </a:r>
          </a:p>
          <a:p>
            <a:pPr marL="0" indent="0">
              <a:buNone/>
            </a:pPr>
            <a:r>
              <a:rPr lang="lt-LT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Būtina naudoti apibūdinančius </a:t>
            </a:r>
          </a:p>
          <a:p>
            <a:pPr marL="0" indent="0">
              <a:buNone/>
            </a:pPr>
            <a:r>
              <a:rPr lang="lt-LT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žodžius –</a:t>
            </a:r>
          </a:p>
          <a:p>
            <a:pPr marL="0" indent="0">
              <a:buNone/>
            </a:pPr>
            <a:r>
              <a:rPr lang="lt-LT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būdvardžius. </a:t>
            </a:r>
            <a:endParaRPr lang="lt-L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825624"/>
            <a:ext cx="5486399" cy="484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791788" y="643299"/>
            <a:ext cx="9562011" cy="6469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3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</a:p>
          <a:p>
            <a:pPr algn="ctr"/>
            <a:r>
              <a:rPr lang="lt-LT" sz="16000" i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endParaRPr lang="lt-LT" sz="160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sz="12800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t-LT" sz="3200" dirty="0" smtClean="0"/>
              <a:t/>
            </a:r>
            <a:br>
              <a:rPr lang="lt-LT" sz="3200" dirty="0" smtClean="0"/>
            </a:br>
            <a:r>
              <a:rPr lang="lt-LT" dirty="0" smtClean="0"/>
              <a:t/>
            </a:r>
            <a:br>
              <a:rPr lang="lt-LT" dirty="0" smtClean="0"/>
            </a:br>
            <a:endParaRPr lang="fr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058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28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         Mąstymo </a:t>
            </a:r>
            <a:r>
              <a:rPr lang="lt-LT" sz="2800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procesas: palyginimas ir </a:t>
            </a:r>
            <a:r>
              <a:rPr lang="lt-LT" sz="2800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supriešinimas</a:t>
            </a:r>
            <a:br>
              <a:rPr lang="lt-LT" sz="2800" i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dirty="0" smtClean="0">
                <a:latin typeface="Times New Roman" pitchFamily="18" charset="0"/>
                <a:cs typeface="Times New Roman" panose="02020603050405020304" pitchFamily="18" charset="0"/>
              </a:rPr>
              <a:t>           </a:t>
            </a:r>
            <a:r>
              <a:rPr lang="lt-LT" sz="3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lt-LT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Dvigubas </a:t>
            </a:r>
            <a:r>
              <a:rPr lang="lt-LT" sz="3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„burbulo“ </a:t>
            </a:r>
            <a:r>
              <a:rPr lang="lt-LT" sz="3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žemėlapis</a:t>
            </a:r>
            <a:endParaRPr lang="lt-LT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576" y="2097089"/>
            <a:ext cx="5799910" cy="456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tačiakampis 4"/>
          <p:cNvSpPr/>
          <p:nvPr/>
        </p:nvSpPr>
        <p:spPr>
          <a:xfrm>
            <a:off x="6609806" y="2246811"/>
            <a:ext cx="474399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None/>
              <a:defRPr/>
            </a:pPr>
            <a:endParaRPr lang="lt-LT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Aft>
                <a:spcPts val="0"/>
              </a:spcAft>
              <a:buNone/>
              <a:defRPr/>
            </a:pPr>
            <a:r>
              <a:rPr lang="lt-LT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 fontAlgn="auto">
              <a:spcAft>
                <a:spcPts val="0"/>
              </a:spcAft>
              <a:buNone/>
              <a:defRPr/>
            </a:pPr>
            <a:r>
              <a:rPr lang="lt-LT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fontAlgn="auto">
              <a:spcAft>
                <a:spcPts val="0"/>
              </a:spcAft>
              <a:buNone/>
              <a:defRPr/>
            </a:pP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Įsivaizduokime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 žmones, daiktus, ar pan. Kuo jie skiriasi? Kuo panašūs?</a:t>
            </a:r>
            <a:endParaRPr lang="fr-C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359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31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Mąstymo procesas: seka</a:t>
            </a:r>
            <a:br>
              <a:rPr lang="lt-LT" sz="31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Nuoseklus</a:t>
            </a:r>
            <a:r>
              <a:rPr lang="lt-LT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žemėlapis</a:t>
            </a:r>
            <a:r>
              <a:rPr lang="lt-LT" dirty="0" smtClean="0"/>
              <a:t/>
            </a:r>
            <a:br>
              <a:rPr lang="lt-LT" dirty="0" smtClean="0"/>
            </a:b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lt-LT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Sudaromos įvykių  </a:t>
            </a:r>
          </a:p>
          <a:p>
            <a:pPr marL="0" indent="0">
              <a:buNone/>
            </a:pP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sekos </a:t>
            </a:r>
          </a:p>
          <a:p>
            <a:pPr marL="0" indent="0">
              <a:buNone/>
            </a:pPr>
            <a:r>
              <a:rPr lang="lt-L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t-LT" dirty="0"/>
          </a:p>
        </p:txBody>
      </p:sp>
      <p:pic>
        <p:nvPicPr>
          <p:cNvPr id="4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7097" y="2097088"/>
            <a:ext cx="6466114" cy="4130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5149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lt-LT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</a:br>
            <a:r>
              <a:rPr lang="lt-LT" sz="31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Mąstymo </a:t>
            </a:r>
            <a:r>
              <a:rPr lang="lt-LT" sz="31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procesas: priežastis ir </a:t>
            </a:r>
            <a:r>
              <a:rPr lang="lt-LT" sz="31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pasekmė</a:t>
            </a:r>
            <a:br>
              <a:rPr lang="lt-LT" sz="31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</a:b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Keletas </a:t>
            </a:r>
            <a:r>
              <a:rPr lang="lt-LT" sz="3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nuoseklių </a:t>
            </a:r>
            <a:r>
              <a:rPr lang="lt-LT" sz="3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pasekmių</a:t>
            </a:r>
            <a:r>
              <a:rPr lang="lt-LT" sz="3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žemėlapių</a:t>
            </a:r>
            <a:r>
              <a:rPr lang="lt-LT" dirty="0">
                <a:latin typeface="Arial" pitchFamily="34" charset="0"/>
                <a:cs typeface="Arial" pitchFamily="34" charset="0"/>
              </a:rPr>
              <a:t/>
            </a:r>
            <a:br>
              <a:rPr lang="lt-LT" dirty="0">
                <a:latin typeface="Arial" pitchFamily="34" charset="0"/>
                <a:cs typeface="Arial" pitchFamily="34" charset="0"/>
              </a:rPr>
            </a:b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034143" y="1690688"/>
            <a:ext cx="10774680" cy="4486275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                                                                          </a:t>
            </a:r>
            <a:endParaRPr lang="lt-LT" dirty="0"/>
          </a:p>
        </p:txBody>
      </p:sp>
      <p:pic>
        <p:nvPicPr>
          <p:cNvPr id="4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6583" y="2495006"/>
            <a:ext cx="6348547" cy="430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tačiakampis 4"/>
          <p:cNvSpPr/>
          <p:nvPr/>
        </p:nvSpPr>
        <p:spPr>
          <a:xfrm>
            <a:off x="1034144" y="2312125"/>
            <a:ext cx="42824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t-LT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Šis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žemėlapis nurodo įvykį, kas jį sukėlė, ir kokios buvo 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pasekmės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93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randinė">
  <a:themeElements>
    <a:clrScheme name="Grandinė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Grandinė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andinė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329</Words>
  <Application>Microsoft Office PowerPoint</Application>
  <PresentationFormat>Plačiaekranė</PresentationFormat>
  <Paragraphs>79</Paragraphs>
  <Slides>23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2</vt:i4>
      </vt:variant>
      <vt:variant>
        <vt:lpstr>Skaidrių pavadinimai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Trebuchet MS</vt:lpstr>
      <vt:lpstr>Tw Cen MT</vt:lpstr>
      <vt:lpstr>Wingdings 2</vt:lpstr>
      <vt:lpstr>HDOfficeLightV0</vt:lpstr>
      <vt:lpstr>Grandinė</vt:lpstr>
      <vt:lpstr>Aktyvūs ugdymo(si) būdai – pagalba mokiniui</vt:lpstr>
      <vt:lpstr>MĄSTYMO  ŽEMĖLAPIAI</vt:lpstr>
      <vt:lpstr>„PowerPoint“ pateiktis</vt:lpstr>
      <vt:lpstr>„PowerPoint“ pateiktis</vt:lpstr>
      <vt:lpstr>Mąstymo procesas: apibrėžimas kontekste  Apskritimo žemėlapis </vt:lpstr>
      <vt:lpstr>Mąstymo procesas: apibŪDINIMAS  BURBULO žemėlapis</vt:lpstr>
      <vt:lpstr>         Mąstymo procesas: palyginimas ir supriešinimas               Dvigubas „burbulo“ žemėlapis</vt:lpstr>
      <vt:lpstr>Mąstymo procesas: seka   Nuoseklus žemėlapis </vt:lpstr>
      <vt:lpstr> Mąstymo procesas: priežastis ir pasekmė  Keletas nuoseklių pasekmių žemėlapių </vt:lpstr>
      <vt:lpstr>Mąstymo procesas: klasifikacija   Medžio žemėlapis</vt:lpstr>
      <vt:lpstr>Mąstymo procesas: dalies – visumos santykis Rėmelių žemėlapis</vt:lpstr>
      <vt:lpstr>Mąstymo procesas: analogijų matymas - bendri veiksniai, bendri parametrai  Tilto žemėlapis</vt:lpstr>
      <vt:lpstr>„PowerPoint“ pateiktis</vt:lpstr>
      <vt:lpstr>„PowerPoint“ pateiktis</vt:lpstr>
      <vt:lpstr>Kodėl pelyja duona?</vt:lpstr>
      <vt:lpstr>Kuri žvakė užgęs   greičiau?</vt:lpstr>
      <vt:lpstr>AR TURI MĖNULIS   KRATERIUS?</vt:lpstr>
      <vt:lpstr>Iš KO SUDARYTOS   UOLIENOS?</vt:lpstr>
      <vt:lpstr>Kur dingo vanduo?</vt:lpstr>
      <vt:lpstr>KAS YRA TŪRIS?</vt:lpstr>
      <vt:lpstr>Ar SUDYGS?</vt:lpstr>
      <vt:lpstr>     ?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MĄSTYMO  ŽEMĖLAPIAI</dc:title>
  <dc:creator>Leonora</dc:creator>
  <cp:lastModifiedBy>Leonora</cp:lastModifiedBy>
  <cp:revision>28</cp:revision>
  <dcterms:created xsi:type="dcterms:W3CDTF">2019-10-14T02:09:18Z</dcterms:created>
  <dcterms:modified xsi:type="dcterms:W3CDTF">2019-11-11T18:28:11Z</dcterms:modified>
</cp:coreProperties>
</file>